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73" r:id="rId8"/>
    <p:sldId id="274" r:id="rId9"/>
    <p:sldId id="263" r:id="rId10"/>
    <p:sldId id="265" r:id="rId11"/>
    <p:sldId id="262" r:id="rId12"/>
    <p:sldId id="264"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0C12C1-A0F4-4621-A36D-D990E327C628}" type="datetimeFigureOut">
              <a:rPr lang="en-IN" smtClean="0"/>
              <a:t>19-04-2020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5CA948-CB1B-49D8-95C0-0C42385DD0DD}" type="slidenum">
              <a:rPr lang="en-IN" smtClean="0"/>
              <a:t>‹#›</a:t>
            </a:fld>
            <a:endParaRPr lang="en-IN"/>
          </a:p>
        </p:txBody>
      </p:sp>
    </p:spTree>
    <p:extLst>
      <p:ext uri="{BB962C8B-B14F-4D97-AF65-F5344CB8AC3E}">
        <p14:creationId xmlns:p14="http://schemas.microsoft.com/office/powerpoint/2010/main" val="1893206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20" name="عنصر نائب للتذييل 19"/>
          <p:cNvSpPr>
            <a:spLocks noGrp="1"/>
          </p:cNvSpPr>
          <p:nvPr>
            <p:ph type="ftr" sz="quarter" idx="11"/>
          </p:nvPr>
        </p:nvSpPr>
        <p:spPr/>
        <p:txBody>
          <a:bodyPr/>
          <a:lstStyle>
            <a:extLst/>
          </a:lstStyle>
          <a:p>
            <a:endParaRPr lang="en-US"/>
          </a:p>
        </p:txBody>
      </p:sp>
      <p:sp>
        <p:nvSpPr>
          <p:cNvPr id="10" name="عنصر نائب لرقم الشريحة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3" name="عنصر نائب للتذييل 2"/>
          <p:cNvSpPr>
            <a:spLocks noGrp="1"/>
          </p:cNvSpPr>
          <p:nvPr>
            <p:ph type="ftr" sz="quarter" idx="11"/>
          </p:nvPr>
        </p:nvSpPr>
        <p:spPr/>
        <p:txBody>
          <a:bodyPr/>
          <a:lstStyle>
            <a:extLst/>
          </a:lstStyle>
          <a:p>
            <a:endParaRPr lang="en-US"/>
          </a:p>
        </p:txBody>
      </p:sp>
      <p:sp>
        <p:nvSpPr>
          <p:cNvPr id="4" name="عنصر نائب لرقم الشريحة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D8BD707-D9CF-40AE-B4C6-C98DA3205C09}" type="datetimeFigureOut">
              <a:rPr lang="en-US" smtClean="0"/>
              <a:pPr/>
              <a:t>4/19/2020</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4/19/2020</a:t>
            </a:fld>
            <a:endParaRPr lang="en-US"/>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914399"/>
          </a:xfrm>
        </p:spPr>
        <p:txBody>
          <a:bodyPr>
            <a:normAutofit/>
          </a:bodyPr>
          <a:lstStyle/>
          <a:p>
            <a:r>
              <a:rPr lang="en-IN" sz="3600" b="1" dirty="0" smtClean="0">
                <a:solidFill>
                  <a:schemeClr val="accent1"/>
                </a:solidFill>
                <a:latin typeface="Times New Roman" pitchFamily="18" charset="0"/>
                <a:cs typeface="Times New Roman" pitchFamily="18" charset="0"/>
              </a:rPr>
              <a:t>Conventional pressing and sintering</a:t>
            </a:r>
            <a:endParaRPr lang="en-IN" sz="3600" b="1" dirty="0">
              <a:solidFill>
                <a:schemeClr val="accent1"/>
              </a:solidFill>
              <a:latin typeface="Times New Roman" pitchFamily="18" charset="0"/>
              <a:cs typeface="Times New Roman" pitchFamily="18" charset="0"/>
            </a:endParaRPr>
          </a:p>
        </p:txBody>
      </p:sp>
      <p:sp>
        <p:nvSpPr>
          <p:cNvPr id="3" name="Subtitle 2"/>
          <p:cNvSpPr>
            <a:spLocks noGrp="1"/>
          </p:cNvSpPr>
          <p:nvPr>
            <p:ph type="subTitle" idx="1"/>
          </p:nvPr>
        </p:nvSpPr>
        <p:spPr>
          <a:xfrm>
            <a:off x="685800" y="1295400"/>
            <a:ext cx="7924800" cy="5029200"/>
          </a:xfrm>
        </p:spPr>
        <p:txBody>
          <a:bodyPr>
            <a:noAutofit/>
          </a:bodyPr>
          <a:lstStyle/>
          <a:p>
            <a:pPr marL="342900" indent="-342900" algn="just">
              <a:buFont typeface="Wingdings" pitchFamily="2" charset="2"/>
              <a:buChar char="§"/>
            </a:pPr>
            <a:r>
              <a:rPr lang="en-IN" sz="2400" dirty="0" smtClean="0">
                <a:solidFill>
                  <a:srgbClr val="000000"/>
                </a:solidFill>
                <a:latin typeface="Times New Roman" pitchFamily="18" charset="0"/>
                <a:cs typeface="Times New Roman" pitchFamily="18" charset="0"/>
              </a:rPr>
              <a:t>After </a:t>
            </a:r>
            <a:r>
              <a:rPr lang="en-IN" sz="2400" dirty="0">
                <a:solidFill>
                  <a:srgbClr val="000000"/>
                </a:solidFill>
                <a:latin typeface="Times New Roman" pitchFamily="18" charset="0"/>
                <a:cs typeface="Times New Roman" pitchFamily="18" charset="0"/>
              </a:rPr>
              <a:t>the metallic powders have been produced, the conventional PM sequence </a:t>
            </a:r>
            <a:r>
              <a:rPr lang="en-IN" sz="2400" dirty="0" smtClean="0">
                <a:solidFill>
                  <a:srgbClr val="000000"/>
                </a:solidFill>
                <a:latin typeface="Times New Roman" pitchFamily="18" charset="0"/>
                <a:cs typeface="Times New Roman" pitchFamily="18" charset="0"/>
              </a:rPr>
              <a:t>consists of </a:t>
            </a:r>
            <a:r>
              <a:rPr lang="en-IN" sz="2400" b="1" dirty="0">
                <a:solidFill>
                  <a:srgbClr val="FF0000"/>
                </a:solidFill>
                <a:latin typeface="Times New Roman" pitchFamily="18" charset="0"/>
                <a:cs typeface="Times New Roman" pitchFamily="18" charset="0"/>
              </a:rPr>
              <a:t>three steps</a:t>
            </a:r>
            <a:r>
              <a:rPr lang="en-IN" sz="2400" dirty="0">
                <a:solidFill>
                  <a:srgbClr val="000000"/>
                </a:solidFill>
                <a:latin typeface="Times New Roman" pitchFamily="18" charset="0"/>
                <a:cs typeface="Times New Roman" pitchFamily="18" charset="0"/>
              </a:rPr>
              <a:t>: </a:t>
            </a:r>
            <a:endParaRPr lang="en-IN" sz="2400" dirty="0" smtClean="0">
              <a:solidFill>
                <a:srgbClr val="000000"/>
              </a:solidFill>
              <a:latin typeface="Times New Roman" pitchFamily="18" charset="0"/>
              <a:cs typeface="Times New Roman" pitchFamily="18" charset="0"/>
            </a:endParaRPr>
          </a:p>
          <a:p>
            <a:pPr marL="514350" indent="-514350" algn="just">
              <a:buFont typeface="+mj-lt"/>
              <a:buAutoNum type="arabicPeriod"/>
            </a:pPr>
            <a:r>
              <a:rPr lang="en-IN" sz="2400" dirty="0" smtClean="0">
                <a:solidFill>
                  <a:srgbClr val="000000"/>
                </a:solidFill>
                <a:latin typeface="Times New Roman" pitchFamily="18" charset="0"/>
                <a:cs typeface="Times New Roman" pitchFamily="18" charset="0"/>
              </a:rPr>
              <a:t>blending </a:t>
            </a:r>
            <a:r>
              <a:rPr lang="en-IN" sz="2400" dirty="0">
                <a:solidFill>
                  <a:srgbClr val="000000"/>
                </a:solidFill>
                <a:latin typeface="Times New Roman" pitchFamily="18" charset="0"/>
                <a:cs typeface="Times New Roman" pitchFamily="18" charset="0"/>
              </a:rPr>
              <a:t>and mixing of the powders; </a:t>
            </a:r>
            <a:endParaRPr lang="en-IN" sz="2400" dirty="0" smtClean="0">
              <a:solidFill>
                <a:srgbClr val="000000"/>
              </a:solidFill>
              <a:latin typeface="Times New Roman" pitchFamily="18" charset="0"/>
              <a:cs typeface="Times New Roman" pitchFamily="18" charset="0"/>
            </a:endParaRPr>
          </a:p>
          <a:p>
            <a:pPr marL="514350" indent="-514350" algn="just">
              <a:buFont typeface="+mj-lt"/>
              <a:buAutoNum type="arabicPeriod"/>
            </a:pPr>
            <a:r>
              <a:rPr lang="en-IN" sz="2400" dirty="0" smtClean="0">
                <a:solidFill>
                  <a:srgbClr val="000000"/>
                </a:solidFill>
                <a:latin typeface="Times New Roman" pitchFamily="18" charset="0"/>
                <a:cs typeface="Times New Roman" pitchFamily="18" charset="0"/>
              </a:rPr>
              <a:t>compaction</a:t>
            </a:r>
            <a:r>
              <a:rPr lang="en-IN" sz="2400" dirty="0">
                <a:solidFill>
                  <a:srgbClr val="000000"/>
                </a:solidFill>
                <a:latin typeface="Times New Roman" pitchFamily="18" charset="0"/>
                <a:cs typeface="Times New Roman" pitchFamily="18" charset="0"/>
              </a:rPr>
              <a:t>, in which </a:t>
            </a:r>
            <a:r>
              <a:rPr lang="en-IN" sz="2400" dirty="0" smtClean="0">
                <a:solidFill>
                  <a:srgbClr val="000000"/>
                </a:solidFill>
                <a:latin typeface="Times New Roman" pitchFamily="18" charset="0"/>
                <a:cs typeface="Times New Roman" pitchFamily="18" charset="0"/>
              </a:rPr>
              <a:t>the powders </a:t>
            </a:r>
            <a:r>
              <a:rPr lang="en-IN" sz="2400" dirty="0">
                <a:solidFill>
                  <a:srgbClr val="000000"/>
                </a:solidFill>
                <a:latin typeface="Times New Roman" pitchFamily="18" charset="0"/>
                <a:cs typeface="Times New Roman" pitchFamily="18" charset="0"/>
              </a:rPr>
              <a:t>are pressed into the desired part shape; and </a:t>
            </a:r>
            <a:endParaRPr lang="en-IN" sz="2400" dirty="0" smtClean="0">
              <a:solidFill>
                <a:srgbClr val="000000"/>
              </a:solidFill>
              <a:latin typeface="Times New Roman" pitchFamily="18" charset="0"/>
              <a:cs typeface="Times New Roman" pitchFamily="18" charset="0"/>
            </a:endParaRPr>
          </a:p>
          <a:p>
            <a:pPr marL="514350" indent="-514350" algn="just">
              <a:buFont typeface="+mj-lt"/>
              <a:buAutoNum type="arabicPeriod"/>
            </a:pPr>
            <a:r>
              <a:rPr lang="en-IN" sz="2400" dirty="0" smtClean="0">
                <a:solidFill>
                  <a:srgbClr val="000000"/>
                </a:solidFill>
                <a:latin typeface="Times New Roman" pitchFamily="18" charset="0"/>
                <a:cs typeface="Times New Roman" pitchFamily="18" charset="0"/>
              </a:rPr>
              <a:t>sintering</a:t>
            </a:r>
            <a:r>
              <a:rPr lang="en-IN" sz="2400" dirty="0">
                <a:solidFill>
                  <a:srgbClr val="000000"/>
                </a:solidFill>
                <a:latin typeface="Times New Roman" pitchFamily="18" charset="0"/>
                <a:cs typeface="Times New Roman" pitchFamily="18" charset="0"/>
              </a:rPr>
              <a:t>, which involves </a:t>
            </a:r>
            <a:r>
              <a:rPr lang="en-IN" sz="2400" dirty="0" smtClean="0">
                <a:solidFill>
                  <a:srgbClr val="000000"/>
                </a:solidFill>
                <a:latin typeface="Times New Roman" pitchFamily="18" charset="0"/>
                <a:cs typeface="Times New Roman" pitchFamily="18" charset="0"/>
              </a:rPr>
              <a:t>heating to </a:t>
            </a:r>
            <a:r>
              <a:rPr lang="en-IN" sz="2400" dirty="0">
                <a:solidFill>
                  <a:srgbClr val="000000"/>
                </a:solidFill>
                <a:latin typeface="Times New Roman" pitchFamily="18" charset="0"/>
                <a:cs typeface="Times New Roman" pitchFamily="18" charset="0"/>
              </a:rPr>
              <a:t>a temperature below the melting point to cause solid-state bonding of the particles </a:t>
            </a:r>
            <a:r>
              <a:rPr lang="en-IN" sz="2400" dirty="0" smtClean="0">
                <a:solidFill>
                  <a:srgbClr val="000000"/>
                </a:solidFill>
                <a:latin typeface="Times New Roman" pitchFamily="18" charset="0"/>
                <a:cs typeface="Times New Roman" pitchFamily="18" charset="0"/>
              </a:rPr>
              <a:t>an strengthening </a:t>
            </a:r>
            <a:r>
              <a:rPr lang="en-IN" sz="2400" dirty="0">
                <a:solidFill>
                  <a:srgbClr val="000000"/>
                </a:solidFill>
                <a:latin typeface="Times New Roman" pitchFamily="18" charset="0"/>
                <a:cs typeface="Times New Roman" pitchFamily="18" charset="0"/>
              </a:rPr>
              <a:t>of the part. </a:t>
            </a:r>
            <a:endParaRPr lang="en-IN" sz="2400" dirty="0" smtClean="0">
              <a:solidFill>
                <a:srgbClr val="000000"/>
              </a:solidFill>
              <a:latin typeface="Times New Roman" pitchFamily="18" charset="0"/>
              <a:cs typeface="Times New Roman" pitchFamily="18" charset="0"/>
            </a:endParaRPr>
          </a:p>
          <a:p>
            <a:pPr marL="342900" indent="-342900" algn="just">
              <a:buFont typeface="Wingdings" pitchFamily="2" charset="2"/>
              <a:buChar char="§"/>
            </a:pPr>
            <a:r>
              <a:rPr lang="en-IN" sz="2400" dirty="0">
                <a:solidFill>
                  <a:srgbClr val="000000"/>
                </a:solidFill>
                <a:latin typeface="Times New Roman" pitchFamily="18" charset="0"/>
                <a:cs typeface="Times New Roman" pitchFamily="18" charset="0"/>
              </a:rPr>
              <a:t> </a:t>
            </a:r>
            <a:r>
              <a:rPr lang="en-IN" sz="2400" dirty="0" smtClean="0">
                <a:solidFill>
                  <a:srgbClr val="000000"/>
                </a:solidFill>
                <a:latin typeface="Times New Roman" pitchFamily="18" charset="0"/>
                <a:cs typeface="Times New Roman" pitchFamily="18" charset="0"/>
              </a:rPr>
              <a:t>     The </a:t>
            </a:r>
            <a:r>
              <a:rPr lang="en-IN" sz="2400" dirty="0">
                <a:solidFill>
                  <a:srgbClr val="000000"/>
                </a:solidFill>
                <a:latin typeface="Times New Roman" pitchFamily="18" charset="0"/>
                <a:cs typeface="Times New Roman" pitchFamily="18" charset="0"/>
              </a:rPr>
              <a:t>three steps, sometimes referred to as primary operations </a:t>
            </a:r>
            <a:r>
              <a:rPr lang="en-IN" sz="2400" dirty="0" smtClean="0">
                <a:solidFill>
                  <a:srgbClr val="000000"/>
                </a:solidFill>
                <a:latin typeface="Times New Roman" pitchFamily="18" charset="0"/>
                <a:cs typeface="Times New Roman" pitchFamily="18" charset="0"/>
              </a:rPr>
              <a:t>in PM</a:t>
            </a:r>
            <a:r>
              <a:rPr lang="en-IN" sz="2400" dirty="0">
                <a:solidFill>
                  <a:srgbClr val="000000"/>
                </a:solidFill>
                <a:latin typeface="Times New Roman" pitchFamily="18" charset="0"/>
                <a:cs typeface="Times New Roman" pitchFamily="18" charset="0"/>
              </a:rPr>
              <a:t>, are portrayed in Figure </a:t>
            </a:r>
            <a:r>
              <a:rPr lang="en-IN" sz="2400" dirty="0" smtClean="0">
                <a:solidFill>
                  <a:srgbClr val="000000"/>
                </a:solidFill>
                <a:latin typeface="Times New Roman" pitchFamily="18" charset="0"/>
                <a:cs typeface="Times New Roman" pitchFamily="18" charset="0"/>
              </a:rPr>
              <a:t>below. </a:t>
            </a:r>
          </a:p>
          <a:p>
            <a:pPr marL="342900" indent="-342900" algn="just">
              <a:buFont typeface="Wingdings" pitchFamily="2" charset="2"/>
              <a:buChar char="§"/>
            </a:pPr>
            <a:r>
              <a:rPr lang="en-IN" sz="2400" dirty="0" smtClean="0">
                <a:solidFill>
                  <a:srgbClr val="000000"/>
                </a:solidFill>
                <a:latin typeface="Times New Roman" pitchFamily="18" charset="0"/>
                <a:cs typeface="Times New Roman" pitchFamily="18" charset="0"/>
              </a:rPr>
              <a:t>In </a:t>
            </a:r>
            <a:r>
              <a:rPr lang="en-IN" sz="2400" dirty="0">
                <a:solidFill>
                  <a:srgbClr val="000000"/>
                </a:solidFill>
                <a:latin typeface="Times New Roman" pitchFamily="18" charset="0"/>
                <a:cs typeface="Times New Roman" pitchFamily="18" charset="0"/>
              </a:rPr>
              <a:t>addition, secondary operations are </a:t>
            </a:r>
            <a:r>
              <a:rPr lang="en-IN" sz="2400" dirty="0" smtClean="0">
                <a:solidFill>
                  <a:srgbClr val="000000"/>
                </a:solidFill>
                <a:latin typeface="Times New Roman" pitchFamily="18" charset="0"/>
                <a:cs typeface="Times New Roman" pitchFamily="18" charset="0"/>
              </a:rPr>
              <a:t>sometimes performed </a:t>
            </a:r>
            <a:r>
              <a:rPr lang="en-IN" sz="2400" dirty="0">
                <a:solidFill>
                  <a:srgbClr val="000000"/>
                </a:solidFill>
                <a:latin typeface="Times New Roman" pitchFamily="18" charset="0"/>
                <a:cs typeface="Times New Roman" pitchFamily="18" charset="0"/>
              </a:rPr>
              <a:t>to improve dimensional accuracy, increase density, and for other reasons.</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502140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IN" sz="2400" dirty="0">
                <a:latin typeface="Times New Roman" pitchFamily="18" charset="0"/>
                <a:cs typeface="Times New Roman" pitchFamily="18" charset="0"/>
              </a:rPr>
              <a:t>The capacity of a press for PM production is generally given in tons or </a:t>
            </a:r>
            <a:r>
              <a:rPr lang="en-IN" sz="2400" dirty="0" err="1">
                <a:latin typeface="Times New Roman" pitchFamily="18" charset="0"/>
                <a:cs typeface="Times New Roman" pitchFamily="18" charset="0"/>
              </a:rPr>
              <a:t>kN</a:t>
            </a:r>
            <a:r>
              <a:rPr lang="en-IN" sz="2400" dirty="0">
                <a:latin typeface="Times New Roman" pitchFamily="18" charset="0"/>
                <a:cs typeface="Times New Roman" pitchFamily="18" charset="0"/>
              </a:rPr>
              <a:t> or </a:t>
            </a:r>
            <a:r>
              <a:rPr lang="en-IN" sz="2400" dirty="0" smtClean="0">
                <a:latin typeface="Times New Roman" pitchFamily="18" charset="0"/>
                <a:cs typeface="Times New Roman" pitchFamily="18" charset="0"/>
              </a:rPr>
              <a:t>MN. The </a:t>
            </a:r>
            <a:r>
              <a:rPr lang="en-IN" sz="2400" dirty="0">
                <a:latin typeface="Times New Roman" pitchFamily="18" charset="0"/>
                <a:cs typeface="Times New Roman" pitchFamily="18" charset="0"/>
              </a:rPr>
              <a:t>required force for pressing depends on the projected area of the PM part (area in </a:t>
            </a:r>
            <a:r>
              <a:rPr lang="en-IN" sz="2400" dirty="0" smtClean="0">
                <a:latin typeface="Times New Roman" pitchFamily="18" charset="0"/>
                <a:cs typeface="Times New Roman" pitchFamily="18" charset="0"/>
              </a:rPr>
              <a:t>the horizontal </a:t>
            </a:r>
            <a:r>
              <a:rPr lang="en-IN" sz="2400" dirty="0">
                <a:latin typeface="Times New Roman" pitchFamily="18" charset="0"/>
                <a:cs typeface="Times New Roman" pitchFamily="18" charset="0"/>
              </a:rPr>
              <a:t>plane for a vertical press) multiplied by the pressure needed to compact </a:t>
            </a:r>
            <a:r>
              <a:rPr lang="en-IN" sz="2400" dirty="0" smtClean="0">
                <a:latin typeface="Times New Roman" pitchFamily="18" charset="0"/>
                <a:cs typeface="Times New Roman" pitchFamily="18" charset="0"/>
              </a:rPr>
              <a:t>the given </a:t>
            </a:r>
            <a:r>
              <a:rPr lang="en-IN" sz="2400" dirty="0">
                <a:latin typeface="Times New Roman" pitchFamily="18" charset="0"/>
                <a:cs typeface="Times New Roman" pitchFamily="18" charset="0"/>
              </a:rPr>
              <a:t>metal powders. Reducing this to equation </a:t>
            </a:r>
            <a:r>
              <a:rPr lang="en-IN" sz="2400" dirty="0" smtClean="0">
                <a:latin typeface="Times New Roman" pitchFamily="18" charset="0"/>
                <a:cs typeface="Times New Roman" pitchFamily="18" charset="0"/>
              </a:rPr>
              <a:t>form</a:t>
            </a:r>
          </a:p>
          <a:p>
            <a:pPr marL="0" indent="0" algn="ctr">
              <a:buNone/>
            </a:pPr>
            <a:r>
              <a:rPr lang="en-IN" sz="2400" dirty="0">
                <a:latin typeface="AdvTTI"/>
              </a:rPr>
              <a:t>F </a:t>
            </a:r>
            <a:r>
              <a:rPr lang="en-IN" sz="2400" dirty="0" smtClean="0">
                <a:latin typeface="AdvP4C4E74"/>
              </a:rPr>
              <a:t>= </a:t>
            </a:r>
            <a:r>
              <a:rPr lang="en-IN" sz="2400" dirty="0" err="1" smtClean="0">
                <a:latin typeface="AdvTTI"/>
              </a:rPr>
              <a:t>A</a:t>
            </a:r>
            <a:r>
              <a:rPr lang="en-IN" sz="1600" dirty="0" err="1" smtClean="0">
                <a:latin typeface="AdvTTI"/>
              </a:rPr>
              <a:t>p</a:t>
            </a:r>
            <a:r>
              <a:rPr lang="en-IN" sz="2400" dirty="0" err="1" smtClean="0">
                <a:latin typeface="AdvTTI"/>
              </a:rPr>
              <a:t>p</a:t>
            </a:r>
            <a:r>
              <a:rPr lang="en-IN" sz="1600" dirty="0" err="1" smtClean="0">
                <a:latin typeface="AdvTTI"/>
              </a:rPr>
              <a:t>c</a:t>
            </a:r>
            <a:endParaRPr lang="en-IN" sz="1600" dirty="0" smtClean="0">
              <a:latin typeface="AdvTTI"/>
            </a:endParaRPr>
          </a:p>
          <a:p>
            <a:pPr algn="just"/>
            <a:r>
              <a:rPr lang="en-IN" sz="2400" dirty="0">
                <a:latin typeface="Times New Roman" pitchFamily="18" charset="0"/>
                <a:cs typeface="Times New Roman" pitchFamily="18" charset="0"/>
              </a:rPr>
              <a:t>where F </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required force, N (</a:t>
            </a:r>
            <a:r>
              <a:rPr lang="en-IN" sz="2400" dirty="0" err="1">
                <a:latin typeface="Times New Roman" pitchFamily="18" charset="0"/>
                <a:cs typeface="Times New Roman" pitchFamily="18" charset="0"/>
              </a:rPr>
              <a:t>lb</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A</a:t>
            </a:r>
            <a:r>
              <a:rPr lang="en-IN" sz="1600" dirty="0" err="1">
                <a:latin typeface="Times New Roman" pitchFamily="18" charset="0"/>
                <a:cs typeface="Times New Roman" pitchFamily="18" charset="0"/>
              </a:rPr>
              <a:t>p</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projected area of the part, </a:t>
            </a:r>
            <a:r>
              <a:rPr lang="en-IN" sz="2400" dirty="0" smtClean="0">
                <a:latin typeface="Times New Roman" pitchFamily="18" charset="0"/>
                <a:cs typeface="Times New Roman" pitchFamily="18" charset="0"/>
              </a:rPr>
              <a:t>mm² </a:t>
            </a:r>
            <a:r>
              <a:rPr lang="en-IN" sz="2400" dirty="0">
                <a:latin typeface="Times New Roman" pitchFamily="18" charset="0"/>
                <a:cs typeface="Times New Roman" pitchFamily="18" charset="0"/>
              </a:rPr>
              <a:t>(</a:t>
            </a:r>
            <a:r>
              <a:rPr lang="en-IN" sz="2400" dirty="0" smtClean="0">
                <a:latin typeface="Times New Roman" pitchFamily="18" charset="0"/>
                <a:cs typeface="Times New Roman" pitchFamily="18" charset="0"/>
              </a:rPr>
              <a:t>in²); </a:t>
            </a:r>
            <a:r>
              <a:rPr lang="en-IN" sz="2400" dirty="0">
                <a:latin typeface="Times New Roman" pitchFamily="18" charset="0"/>
                <a:cs typeface="Times New Roman" pitchFamily="18" charset="0"/>
              </a:rPr>
              <a:t>and p</a:t>
            </a:r>
            <a:r>
              <a:rPr lang="en-IN" sz="1600" dirty="0">
                <a:latin typeface="Times New Roman" pitchFamily="18" charset="0"/>
                <a:cs typeface="Times New Roman" pitchFamily="18" charset="0"/>
              </a:rPr>
              <a:t>c</a:t>
            </a:r>
            <a:r>
              <a:rPr lang="en-IN" sz="2400" dirty="0">
                <a:latin typeface="Times New Roman" pitchFamily="18" charset="0"/>
                <a:cs typeface="Times New Roman" pitchFamily="18" charset="0"/>
              </a:rPr>
              <a:t> </a:t>
            </a:r>
            <a:r>
              <a:rPr lang="en-IN" sz="2400" dirty="0" smtClean="0">
                <a:latin typeface="Times New Roman" pitchFamily="18" charset="0"/>
                <a:cs typeface="Times New Roman" pitchFamily="18" charset="0"/>
              </a:rPr>
              <a:t>= compaction </a:t>
            </a:r>
            <a:r>
              <a:rPr lang="en-IN" sz="2400" dirty="0">
                <a:latin typeface="Times New Roman" pitchFamily="18" charset="0"/>
                <a:cs typeface="Times New Roman" pitchFamily="18" charset="0"/>
              </a:rPr>
              <a:t>pressure required for the given powder material, </a:t>
            </a:r>
            <a:r>
              <a:rPr lang="en-IN" sz="2400" dirty="0" err="1">
                <a:latin typeface="Times New Roman" pitchFamily="18" charset="0"/>
                <a:cs typeface="Times New Roman" pitchFamily="18" charset="0"/>
              </a:rPr>
              <a:t>MPa</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lb</a:t>
            </a:r>
            <a:r>
              <a:rPr lang="en-IN" sz="2400" dirty="0" smtClean="0">
                <a:latin typeface="Times New Roman" pitchFamily="18" charset="0"/>
                <a:cs typeface="Times New Roman" pitchFamily="18" charset="0"/>
              </a:rPr>
              <a:t>/</a:t>
            </a:r>
            <a:r>
              <a:rPr lang="en-IN" sz="2400" dirty="0">
                <a:solidFill>
                  <a:prstClr val="black"/>
                </a:solidFill>
                <a:latin typeface="Times New Roman" pitchFamily="18" charset="0"/>
                <a:cs typeface="Times New Roman" pitchFamily="18" charset="0"/>
              </a:rPr>
              <a:t> in²</a:t>
            </a:r>
            <a:r>
              <a:rPr lang="en-IN" sz="2400" dirty="0" smtClean="0">
                <a:latin typeface="Times New Roman" pitchFamily="18" charset="0"/>
                <a:cs typeface="Times New Roman" pitchFamily="18" charset="0"/>
              </a:rPr>
              <a:t>). </a:t>
            </a:r>
          </a:p>
          <a:p>
            <a:pPr algn="just"/>
            <a:r>
              <a:rPr lang="en-IN" sz="2400" dirty="0" smtClean="0">
                <a:latin typeface="Times New Roman" pitchFamily="18" charset="0"/>
                <a:cs typeface="Times New Roman" pitchFamily="18" charset="0"/>
              </a:rPr>
              <a:t>Compaction </a:t>
            </a:r>
            <a:r>
              <a:rPr lang="en-IN" sz="2400" dirty="0">
                <a:latin typeface="Times New Roman" pitchFamily="18" charset="0"/>
                <a:cs typeface="Times New Roman" pitchFamily="18" charset="0"/>
              </a:rPr>
              <a:t>pressures typically range from 70 </a:t>
            </a:r>
            <a:r>
              <a:rPr lang="en-IN" sz="2400" dirty="0" err="1">
                <a:latin typeface="Times New Roman" pitchFamily="18" charset="0"/>
                <a:cs typeface="Times New Roman" pitchFamily="18" charset="0"/>
              </a:rPr>
              <a:t>MPa</a:t>
            </a:r>
            <a:r>
              <a:rPr lang="en-IN" sz="2400" dirty="0">
                <a:latin typeface="Times New Roman" pitchFamily="18" charset="0"/>
                <a:cs typeface="Times New Roman" pitchFamily="18" charset="0"/>
              </a:rPr>
              <a:t> (10,000 </a:t>
            </a:r>
            <a:r>
              <a:rPr lang="en-IN" sz="2400" dirty="0" err="1">
                <a:latin typeface="Times New Roman" pitchFamily="18" charset="0"/>
                <a:cs typeface="Times New Roman" pitchFamily="18" charset="0"/>
              </a:rPr>
              <a:t>lb</a:t>
            </a:r>
            <a:r>
              <a:rPr lang="en-IN" sz="2400" dirty="0" smtClean="0">
                <a:latin typeface="Times New Roman" pitchFamily="18" charset="0"/>
                <a:cs typeface="Times New Roman" pitchFamily="18" charset="0"/>
              </a:rPr>
              <a:t>/</a:t>
            </a:r>
            <a:r>
              <a:rPr lang="en-IN" sz="2400" dirty="0">
                <a:solidFill>
                  <a:prstClr val="black"/>
                </a:solidFill>
                <a:latin typeface="Times New Roman" pitchFamily="18" charset="0"/>
                <a:cs typeface="Times New Roman" pitchFamily="18" charset="0"/>
              </a:rPr>
              <a:t> in²</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for </a:t>
            </a:r>
            <a:r>
              <a:rPr lang="en-IN" sz="2400" dirty="0" err="1" smtClean="0">
                <a:latin typeface="Times New Roman" pitchFamily="18" charset="0"/>
                <a:cs typeface="Times New Roman" pitchFamily="18" charset="0"/>
              </a:rPr>
              <a:t>aluminum</a:t>
            </a:r>
            <a:r>
              <a:rPr lang="en-IN" sz="2400" dirty="0" smtClean="0">
                <a:latin typeface="Times New Roman" pitchFamily="18" charset="0"/>
                <a:cs typeface="Times New Roman" pitchFamily="18" charset="0"/>
              </a:rPr>
              <a:t> powders </a:t>
            </a:r>
            <a:r>
              <a:rPr lang="en-IN" sz="2400" dirty="0">
                <a:latin typeface="Times New Roman" pitchFamily="18" charset="0"/>
                <a:cs typeface="Times New Roman" pitchFamily="18" charset="0"/>
              </a:rPr>
              <a:t>to 700 </a:t>
            </a:r>
            <a:r>
              <a:rPr lang="en-IN" sz="2400" dirty="0" err="1">
                <a:latin typeface="Times New Roman" pitchFamily="18" charset="0"/>
                <a:cs typeface="Times New Roman" pitchFamily="18" charset="0"/>
              </a:rPr>
              <a:t>MPa</a:t>
            </a:r>
            <a:r>
              <a:rPr lang="en-IN" sz="2400" dirty="0">
                <a:latin typeface="Times New Roman" pitchFamily="18" charset="0"/>
                <a:cs typeface="Times New Roman" pitchFamily="18" charset="0"/>
              </a:rPr>
              <a:t> (100,000 </a:t>
            </a:r>
            <a:r>
              <a:rPr lang="en-IN" sz="2400" dirty="0" err="1">
                <a:latin typeface="Times New Roman" pitchFamily="18" charset="0"/>
                <a:cs typeface="Times New Roman" pitchFamily="18" charset="0"/>
              </a:rPr>
              <a:t>lb</a:t>
            </a:r>
            <a:r>
              <a:rPr lang="en-IN" sz="2400" dirty="0" smtClean="0">
                <a:latin typeface="Times New Roman" pitchFamily="18" charset="0"/>
                <a:cs typeface="Times New Roman" pitchFamily="18" charset="0"/>
              </a:rPr>
              <a:t>/</a:t>
            </a:r>
            <a:r>
              <a:rPr lang="en-IN" sz="2400" dirty="0">
                <a:solidFill>
                  <a:prstClr val="black"/>
                </a:solidFill>
                <a:latin typeface="Times New Roman" pitchFamily="18" charset="0"/>
                <a:cs typeface="Times New Roman" pitchFamily="18" charset="0"/>
              </a:rPr>
              <a:t> in²</a:t>
            </a: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for iron and steel powders.</a:t>
            </a:r>
          </a:p>
        </p:txBody>
      </p:sp>
    </p:spTree>
    <p:extLst>
      <p:ext uri="{BB962C8B-B14F-4D97-AF65-F5344CB8AC3E}">
        <p14:creationId xmlns:p14="http://schemas.microsoft.com/office/powerpoint/2010/main" val="30098573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IN" sz="2000" dirty="0" smtClean="0">
                <a:latin typeface="AdvP47C713"/>
              </a:rPr>
              <a:t/>
            </a:r>
            <a:br>
              <a:rPr lang="en-IN" sz="2000" dirty="0" smtClean="0">
                <a:latin typeface="AdvP47C713"/>
              </a:rPr>
            </a:br>
            <a:r>
              <a:rPr lang="en-IN" sz="2000" dirty="0" smtClean="0">
                <a:solidFill>
                  <a:schemeClr val="accent1"/>
                </a:solidFill>
                <a:latin typeface="Times New Roman" pitchFamily="18" charset="0"/>
                <a:cs typeface="Times New Roman" pitchFamily="18" charset="0"/>
              </a:rPr>
              <a:t>Figure (3): Pressing, the </a:t>
            </a:r>
            <a:r>
              <a:rPr lang="en-IN" sz="2000" dirty="0">
                <a:solidFill>
                  <a:schemeClr val="accent1"/>
                </a:solidFill>
                <a:latin typeface="Times New Roman" pitchFamily="18" charset="0"/>
                <a:cs typeface="Times New Roman" pitchFamily="18" charset="0"/>
              </a:rPr>
              <a:t>conventional </a:t>
            </a:r>
            <a:r>
              <a:rPr lang="en-IN" sz="2000" dirty="0" smtClean="0">
                <a:solidFill>
                  <a:schemeClr val="accent1"/>
                </a:solidFill>
                <a:latin typeface="Times New Roman" pitchFamily="18" charset="0"/>
                <a:cs typeface="Times New Roman" pitchFamily="18" charset="0"/>
              </a:rPr>
              <a:t>method of </a:t>
            </a:r>
            <a:r>
              <a:rPr lang="en-IN" sz="2000" dirty="0">
                <a:solidFill>
                  <a:schemeClr val="accent1"/>
                </a:solidFill>
                <a:latin typeface="Times New Roman" pitchFamily="18" charset="0"/>
                <a:cs typeface="Times New Roman" pitchFamily="18" charset="0"/>
              </a:rPr>
              <a:t>compacting </a:t>
            </a:r>
            <a:r>
              <a:rPr lang="en-IN" sz="2000" dirty="0" smtClean="0">
                <a:solidFill>
                  <a:schemeClr val="accent1"/>
                </a:solidFill>
                <a:latin typeface="Times New Roman" pitchFamily="18" charset="0"/>
                <a:cs typeface="Times New Roman" pitchFamily="18" charset="0"/>
              </a:rPr>
              <a:t>metal powders </a:t>
            </a:r>
            <a:r>
              <a:rPr lang="en-IN" sz="2000" dirty="0">
                <a:solidFill>
                  <a:schemeClr val="accent1"/>
                </a:solidFill>
                <a:latin typeface="Times New Roman" pitchFamily="18" charset="0"/>
                <a:cs typeface="Times New Roman" pitchFamily="18" charset="0"/>
              </a:rPr>
              <a:t>in PM: (1) </a:t>
            </a:r>
            <a:r>
              <a:rPr lang="en-IN" sz="2000" dirty="0" smtClean="0">
                <a:solidFill>
                  <a:schemeClr val="accent1"/>
                </a:solidFill>
                <a:latin typeface="Times New Roman" pitchFamily="18" charset="0"/>
                <a:cs typeface="Times New Roman" pitchFamily="18" charset="0"/>
              </a:rPr>
              <a:t>filling the </a:t>
            </a:r>
            <a:r>
              <a:rPr lang="en-IN" sz="2000" dirty="0">
                <a:solidFill>
                  <a:schemeClr val="accent1"/>
                </a:solidFill>
                <a:latin typeface="Times New Roman" pitchFamily="18" charset="0"/>
                <a:cs typeface="Times New Roman" pitchFamily="18" charset="0"/>
              </a:rPr>
              <a:t>die cavity </a:t>
            </a:r>
            <a:r>
              <a:rPr lang="en-IN" sz="2000" dirty="0" smtClean="0">
                <a:solidFill>
                  <a:schemeClr val="accent1"/>
                </a:solidFill>
                <a:latin typeface="Times New Roman" pitchFamily="18" charset="0"/>
                <a:cs typeface="Times New Roman" pitchFamily="18" charset="0"/>
              </a:rPr>
              <a:t>with powder</a:t>
            </a:r>
            <a:r>
              <a:rPr lang="en-IN" sz="2000" dirty="0">
                <a:solidFill>
                  <a:schemeClr val="accent1"/>
                </a:solidFill>
                <a:latin typeface="Times New Roman" pitchFamily="18" charset="0"/>
                <a:cs typeface="Times New Roman" pitchFamily="18" charset="0"/>
              </a:rPr>
              <a:t>, done </a:t>
            </a:r>
            <a:r>
              <a:rPr lang="en-IN" sz="2000" dirty="0" smtClean="0">
                <a:solidFill>
                  <a:schemeClr val="accent1"/>
                </a:solidFill>
                <a:latin typeface="Times New Roman" pitchFamily="18" charset="0"/>
                <a:cs typeface="Times New Roman" pitchFamily="18" charset="0"/>
              </a:rPr>
              <a:t>by automatic </a:t>
            </a:r>
            <a:r>
              <a:rPr lang="en-IN" sz="2000" dirty="0">
                <a:solidFill>
                  <a:schemeClr val="accent1"/>
                </a:solidFill>
                <a:latin typeface="Times New Roman" pitchFamily="18" charset="0"/>
                <a:cs typeface="Times New Roman" pitchFamily="18" charset="0"/>
              </a:rPr>
              <a:t>feed </a:t>
            </a:r>
            <a:r>
              <a:rPr lang="en-IN" sz="2000" dirty="0" smtClean="0">
                <a:solidFill>
                  <a:schemeClr val="accent1"/>
                </a:solidFill>
                <a:latin typeface="Times New Roman" pitchFamily="18" charset="0"/>
                <a:cs typeface="Times New Roman" pitchFamily="18" charset="0"/>
              </a:rPr>
              <a:t>in production</a:t>
            </a:r>
            <a:r>
              <a:rPr lang="en-IN" sz="2000" dirty="0">
                <a:solidFill>
                  <a:schemeClr val="accent1"/>
                </a:solidFill>
                <a:latin typeface="Times New Roman" pitchFamily="18" charset="0"/>
                <a:cs typeface="Times New Roman" pitchFamily="18" charset="0"/>
              </a:rPr>
              <a:t>, (2) </a:t>
            </a:r>
            <a:r>
              <a:rPr lang="en-IN" sz="2000" dirty="0" smtClean="0">
                <a:solidFill>
                  <a:schemeClr val="accent1"/>
                </a:solidFill>
                <a:latin typeface="Times New Roman" pitchFamily="18" charset="0"/>
                <a:cs typeface="Times New Roman" pitchFamily="18" charset="0"/>
              </a:rPr>
              <a:t>initial, and </a:t>
            </a:r>
            <a:r>
              <a:rPr lang="en-IN" sz="2000" dirty="0">
                <a:solidFill>
                  <a:schemeClr val="accent1"/>
                </a:solidFill>
                <a:latin typeface="Times New Roman" pitchFamily="18" charset="0"/>
                <a:cs typeface="Times New Roman" pitchFamily="18" charset="0"/>
              </a:rPr>
              <a:t>(3) final positions </a:t>
            </a:r>
            <a:r>
              <a:rPr lang="en-IN" sz="2000" dirty="0" smtClean="0">
                <a:solidFill>
                  <a:schemeClr val="accent1"/>
                </a:solidFill>
                <a:latin typeface="Times New Roman" pitchFamily="18" charset="0"/>
                <a:cs typeface="Times New Roman" pitchFamily="18" charset="0"/>
              </a:rPr>
              <a:t>of upper </a:t>
            </a:r>
            <a:r>
              <a:rPr lang="en-IN" sz="2000" dirty="0">
                <a:solidFill>
                  <a:schemeClr val="accent1"/>
                </a:solidFill>
                <a:latin typeface="Times New Roman" pitchFamily="18" charset="0"/>
                <a:cs typeface="Times New Roman" pitchFamily="18" charset="0"/>
              </a:rPr>
              <a:t>and lower </a:t>
            </a:r>
            <a:r>
              <a:rPr lang="en-IN" sz="2000" dirty="0" smtClean="0">
                <a:solidFill>
                  <a:schemeClr val="accent1"/>
                </a:solidFill>
                <a:latin typeface="Times New Roman" pitchFamily="18" charset="0"/>
                <a:cs typeface="Times New Roman" pitchFamily="18" charset="0"/>
              </a:rPr>
              <a:t>punches during </a:t>
            </a:r>
            <a:r>
              <a:rPr lang="en-IN" sz="2000" dirty="0">
                <a:solidFill>
                  <a:schemeClr val="accent1"/>
                </a:solidFill>
                <a:latin typeface="Times New Roman" pitchFamily="18" charset="0"/>
                <a:cs typeface="Times New Roman" pitchFamily="18" charset="0"/>
              </a:rPr>
              <a:t>compaction, </a:t>
            </a:r>
            <a:r>
              <a:rPr lang="en-IN" sz="2000" dirty="0" smtClean="0">
                <a:solidFill>
                  <a:schemeClr val="accent1"/>
                </a:solidFill>
                <a:latin typeface="Times New Roman" pitchFamily="18" charset="0"/>
                <a:cs typeface="Times New Roman" pitchFamily="18" charset="0"/>
              </a:rPr>
              <a:t>and(4</a:t>
            </a:r>
            <a:r>
              <a:rPr lang="en-IN" sz="2000" dirty="0">
                <a:solidFill>
                  <a:schemeClr val="accent1"/>
                </a:solidFill>
                <a:latin typeface="Times New Roman" pitchFamily="18" charset="0"/>
                <a:cs typeface="Times New Roman" pitchFamily="18" charset="0"/>
              </a:rPr>
              <a:t>) ejection of part.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00"/>
            <a:ext cx="8077200" cy="503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0369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000" dirty="0" smtClean="0">
                <a:solidFill>
                  <a:schemeClr val="accent1"/>
                </a:solidFill>
                <a:latin typeface="Times New Roman" pitchFamily="18" charset="0"/>
                <a:cs typeface="Times New Roman" pitchFamily="18" charset="0"/>
              </a:rPr>
              <a:t>Figure (4): (a</a:t>
            </a:r>
            <a:r>
              <a:rPr lang="en-IN" sz="2000" dirty="0">
                <a:solidFill>
                  <a:schemeClr val="accent1"/>
                </a:solidFill>
                <a:latin typeface="Times New Roman" pitchFamily="18" charset="0"/>
                <a:cs typeface="Times New Roman" pitchFamily="18" charset="0"/>
              </a:rPr>
              <a:t>) </a:t>
            </a:r>
            <a:r>
              <a:rPr lang="en-IN" sz="2000" dirty="0" smtClean="0">
                <a:solidFill>
                  <a:schemeClr val="accent1"/>
                </a:solidFill>
                <a:latin typeface="Times New Roman" pitchFamily="18" charset="0"/>
                <a:cs typeface="Times New Roman" pitchFamily="18" charset="0"/>
              </a:rPr>
              <a:t>Effect of </a:t>
            </a:r>
            <a:r>
              <a:rPr lang="en-IN" sz="2000" dirty="0">
                <a:solidFill>
                  <a:schemeClr val="accent1"/>
                </a:solidFill>
                <a:latin typeface="Times New Roman" pitchFamily="18" charset="0"/>
                <a:cs typeface="Times New Roman" pitchFamily="18" charset="0"/>
              </a:rPr>
              <a:t>applied </a:t>
            </a:r>
            <a:r>
              <a:rPr lang="en-IN" sz="2000" dirty="0" smtClean="0">
                <a:solidFill>
                  <a:schemeClr val="accent1"/>
                </a:solidFill>
                <a:latin typeface="Times New Roman" pitchFamily="18" charset="0"/>
                <a:cs typeface="Times New Roman" pitchFamily="18" charset="0"/>
              </a:rPr>
              <a:t>pressure during </a:t>
            </a:r>
            <a:r>
              <a:rPr lang="en-IN" sz="2000" dirty="0">
                <a:solidFill>
                  <a:schemeClr val="accent1"/>
                </a:solidFill>
                <a:latin typeface="Times New Roman" pitchFamily="18" charset="0"/>
                <a:cs typeface="Times New Roman" pitchFamily="18" charset="0"/>
              </a:rPr>
              <a:t>compaction</a:t>
            </a:r>
            <a:r>
              <a:rPr lang="en-IN" sz="2000" dirty="0" smtClean="0">
                <a:solidFill>
                  <a:schemeClr val="accent1"/>
                </a:solidFill>
                <a:latin typeface="Times New Roman" pitchFamily="18" charset="0"/>
                <a:cs typeface="Times New Roman" pitchFamily="18" charset="0"/>
              </a:rPr>
              <a:t>: (</a:t>
            </a:r>
            <a:r>
              <a:rPr lang="en-IN" sz="2000" dirty="0">
                <a:solidFill>
                  <a:schemeClr val="accent1"/>
                </a:solidFill>
                <a:latin typeface="Times New Roman" pitchFamily="18" charset="0"/>
                <a:cs typeface="Times New Roman" pitchFamily="18" charset="0"/>
              </a:rPr>
              <a:t>1) initial loose </a:t>
            </a:r>
            <a:r>
              <a:rPr lang="en-IN" sz="2000" dirty="0" smtClean="0">
                <a:solidFill>
                  <a:schemeClr val="accent1"/>
                </a:solidFill>
                <a:latin typeface="Times New Roman" pitchFamily="18" charset="0"/>
                <a:cs typeface="Times New Roman" pitchFamily="18" charset="0"/>
              </a:rPr>
              <a:t>powders after </a:t>
            </a:r>
            <a:r>
              <a:rPr lang="en-IN" sz="2000" dirty="0">
                <a:solidFill>
                  <a:schemeClr val="accent1"/>
                </a:solidFill>
                <a:latin typeface="Times New Roman" pitchFamily="18" charset="0"/>
                <a:cs typeface="Times New Roman" pitchFamily="18" charset="0"/>
              </a:rPr>
              <a:t>filling, (2) </a:t>
            </a:r>
            <a:r>
              <a:rPr lang="en-IN" sz="2000" dirty="0" smtClean="0">
                <a:solidFill>
                  <a:schemeClr val="accent1"/>
                </a:solidFill>
                <a:latin typeface="Times New Roman" pitchFamily="18" charset="0"/>
                <a:cs typeface="Times New Roman" pitchFamily="18" charset="0"/>
              </a:rPr>
              <a:t>repacking, and </a:t>
            </a:r>
            <a:r>
              <a:rPr lang="en-IN" sz="2000" dirty="0">
                <a:solidFill>
                  <a:schemeClr val="accent1"/>
                </a:solidFill>
                <a:latin typeface="Times New Roman" pitchFamily="18" charset="0"/>
                <a:cs typeface="Times New Roman" pitchFamily="18" charset="0"/>
              </a:rPr>
              <a:t>(3) deformation </a:t>
            </a:r>
            <a:r>
              <a:rPr lang="en-IN" sz="2000" dirty="0" smtClean="0">
                <a:solidFill>
                  <a:schemeClr val="accent1"/>
                </a:solidFill>
                <a:latin typeface="Times New Roman" pitchFamily="18" charset="0"/>
                <a:cs typeface="Times New Roman" pitchFamily="18" charset="0"/>
              </a:rPr>
              <a:t>of particles</a:t>
            </a:r>
            <a:r>
              <a:rPr lang="en-IN" sz="2000" dirty="0">
                <a:solidFill>
                  <a:schemeClr val="accent1"/>
                </a:solidFill>
                <a:latin typeface="Times New Roman" pitchFamily="18" charset="0"/>
                <a:cs typeface="Times New Roman" pitchFamily="18" charset="0"/>
              </a:rPr>
              <a:t>; and (b) </a:t>
            </a:r>
            <a:r>
              <a:rPr lang="en-IN" sz="2000" dirty="0" smtClean="0">
                <a:solidFill>
                  <a:schemeClr val="accent1"/>
                </a:solidFill>
                <a:latin typeface="Times New Roman" pitchFamily="18" charset="0"/>
                <a:cs typeface="Times New Roman" pitchFamily="18" charset="0"/>
              </a:rPr>
              <a:t>density of </a:t>
            </a:r>
            <a:r>
              <a:rPr lang="en-IN" sz="2000" dirty="0">
                <a:solidFill>
                  <a:schemeClr val="accent1"/>
                </a:solidFill>
                <a:latin typeface="Times New Roman" pitchFamily="18" charset="0"/>
                <a:cs typeface="Times New Roman" pitchFamily="18" charset="0"/>
              </a:rPr>
              <a:t>the </a:t>
            </a:r>
            <a:r>
              <a:rPr lang="en-IN" sz="2000" dirty="0" smtClean="0">
                <a:solidFill>
                  <a:schemeClr val="accent1"/>
                </a:solidFill>
                <a:latin typeface="Times New Roman" pitchFamily="18" charset="0"/>
                <a:cs typeface="Times New Roman" pitchFamily="18" charset="0"/>
              </a:rPr>
              <a:t>powders as a function </a:t>
            </a:r>
            <a:r>
              <a:rPr lang="en-IN" sz="2000" dirty="0">
                <a:solidFill>
                  <a:schemeClr val="accent1"/>
                </a:solidFill>
                <a:latin typeface="Times New Roman" pitchFamily="18" charset="0"/>
                <a:cs typeface="Times New Roman" pitchFamily="18" charset="0"/>
              </a:rPr>
              <a:t>of pressure. </a:t>
            </a:r>
            <a:r>
              <a:rPr lang="en-IN" sz="2000" dirty="0" smtClean="0">
                <a:solidFill>
                  <a:schemeClr val="accent1"/>
                </a:solidFill>
                <a:latin typeface="Times New Roman" pitchFamily="18" charset="0"/>
                <a:cs typeface="Times New Roman" pitchFamily="18" charset="0"/>
              </a:rPr>
              <a:t>The sequence here corresponds </a:t>
            </a:r>
            <a:r>
              <a:rPr lang="en-IN" sz="2000" dirty="0">
                <a:solidFill>
                  <a:schemeClr val="accent1"/>
                </a:solidFill>
                <a:latin typeface="Times New Roman" pitchFamily="18" charset="0"/>
                <a:cs typeface="Times New Roman" pitchFamily="18" charset="0"/>
              </a:rPr>
              <a:t>to steps </a:t>
            </a:r>
            <a:r>
              <a:rPr lang="en-IN" sz="2000" dirty="0" smtClean="0">
                <a:solidFill>
                  <a:schemeClr val="accent1"/>
                </a:solidFill>
                <a:latin typeface="Times New Roman" pitchFamily="18" charset="0"/>
                <a:cs typeface="Times New Roman" pitchFamily="18" charset="0"/>
              </a:rPr>
              <a:t>1, 2</a:t>
            </a:r>
            <a:r>
              <a:rPr lang="en-IN" sz="2000" dirty="0">
                <a:solidFill>
                  <a:schemeClr val="accent1"/>
                </a:solidFill>
                <a:latin typeface="Times New Roman" pitchFamily="18" charset="0"/>
                <a:cs typeface="Times New Roman" pitchFamily="18" charset="0"/>
              </a:rPr>
              <a:t>, and 3 in Figure </a:t>
            </a:r>
            <a:r>
              <a:rPr lang="en-IN" sz="2000" dirty="0" smtClean="0">
                <a:solidFill>
                  <a:schemeClr val="accent1"/>
                </a:solidFill>
                <a:latin typeface="Times New Roman" pitchFamily="18" charset="0"/>
                <a:cs typeface="Times New Roman" pitchFamily="18" charset="0"/>
              </a:rPr>
              <a:t>(3).</a:t>
            </a:r>
            <a:endParaRPr lang="en-IN" sz="2000" dirty="0">
              <a:solidFill>
                <a:schemeClr val="accent1"/>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879600"/>
            <a:ext cx="8305799" cy="436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6244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IN" sz="2000" dirty="0" smtClean="0">
                <a:solidFill>
                  <a:schemeClr val="accent1"/>
                </a:solidFill>
                <a:latin typeface="Times New Roman" pitchFamily="18" charset="0"/>
                <a:cs typeface="Times New Roman" pitchFamily="18" charset="0"/>
              </a:rPr>
              <a:t>Figure (5): </a:t>
            </a:r>
            <a:r>
              <a:rPr lang="en-IN" sz="2000" dirty="0">
                <a:solidFill>
                  <a:schemeClr val="accent1"/>
                </a:solidFill>
                <a:latin typeface="Times New Roman" pitchFamily="18" charset="0"/>
                <a:cs typeface="Times New Roman" pitchFamily="18" charset="0"/>
              </a:rPr>
              <a:t>A </a:t>
            </a:r>
            <a:r>
              <a:rPr lang="en-IN" sz="2000" dirty="0" smtClean="0">
                <a:solidFill>
                  <a:schemeClr val="accent1"/>
                </a:solidFill>
                <a:latin typeface="Times New Roman" pitchFamily="18" charset="0"/>
                <a:cs typeface="Times New Roman" pitchFamily="18" charset="0"/>
              </a:rPr>
              <a:t>450-kN (50-ton</a:t>
            </a:r>
            <a:r>
              <a:rPr lang="en-IN" sz="2000" dirty="0">
                <a:solidFill>
                  <a:schemeClr val="accent1"/>
                </a:solidFill>
                <a:latin typeface="Times New Roman" pitchFamily="18" charset="0"/>
                <a:cs typeface="Times New Roman" pitchFamily="18" charset="0"/>
              </a:rPr>
              <a:t>) hydraulic press </a:t>
            </a:r>
            <a:r>
              <a:rPr lang="en-IN" sz="2000" dirty="0" smtClean="0">
                <a:solidFill>
                  <a:schemeClr val="accent1"/>
                </a:solidFill>
                <a:latin typeface="Times New Roman" pitchFamily="18" charset="0"/>
                <a:cs typeface="Times New Roman" pitchFamily="18" charset="0"/>
              </a:rPr>
              <a:t>for compaction </a:t>
            </a:r>
            <a:r>
              <a:rPr lang="en-IN" sz="2000" dirty="0">
                <a:solidFill>
                  <a:schemeClr val="accent1"/>
                </a:solidFill>
                <a:latin typeface="Times New Roman" pitchFamily="18" charset="0"/>
                <a:cs typeface="Times New Roman" pitchFamily="18" charset="0"/>
              </a:rPr>
              <a:t>of </a:t>
            </a:r>
            <a:r>
              <a:rPr lang="en-IN" sz="2000" dirty="0" smtClean="0">
                <a:solidFill>
                  <a:schemeClr val="accent1"/>
                </a:solidFill>
                <a:latin typeface="Times New Roman" pitchFamily="18" charset="0"/>
                <a:cs typeface="Times New Roman" pitchFamily="18" charset="0"/>
              </a:rPr>
              <a:t>powder metallurgy </a:t>
            </a:r>
            <a:r>
              <a:rPr lang="en-IN" sz="2000" dirty="0">
                <a:solidFill>
                  <a:schemeClr val="accent1"/>
                </a:solidFill>
                <a:latin typeface="Times New Roman" pitchFamily="18" charset="0"/>
                <a:cs typeface="Times New Roman" pitchFamily="18" charset="0"/>
              </a:rPr>
              <a:t>components</a:t>
            </a:r>
            <a:r>
              <a:rPr lang="en-IN" sz="2000" dirty="0" smtClean="0">
                <a:solidFill>
                  <a:schemeClr val="accent1"/>
                </a:solidFill>
                <a:latin typeface="Times New Roman" pitchFamily="18" charset="0"/>
                <a:cs typeface="Times New Roman" pitchFamily="18" charset="0"/>
              </a:rPr>
              <a:t>. (</a:t>
            </a:r>
            <a:r>
              <a:rPr lang="en-IN" sz="2000" dirty="0">
                <a:solidFill>
                  <a:schemeClr val="accent1"/>
                </a:solidFill>
                <a:latin typeface="Times New Roman" pitchFamily="18" charset="0"/>
                <a:cs typeface="Times New Roman" pitchFamily="18" charset="0"/>
              </a:rPr>
              <a:t>Photo courtesy of </a:t>
            </a:r>
            <a:r>
              <a:rPr lang="en-IN" sz="2000" dirty="0" err="1" smtClean="0">
                <a:solidFill>
                  <a:schemeClr val="accent1"/>
                </a:solidFill>
                <a:latin typeface="Times New Roman" pitchFamily="18" charset="0"/>
                <a:cs typeface="Times New Roman" pitchFamily="18" charset="0"/>
              </a:rPr>
              <a:t>Dorst</a:t>
            </a:r>
            <a:r>
              <a:rPr lang="en-IN" sz="2000" dirty="0" smtClean="0">
                <a:solidFill>
                  <a:schemeClr val="accent1"/>
                </a:solidFill>
                <a:latin typeface="Times New Roman" pitchFamily="18" charset="0"/>
                <a:cs typeface="Times New Roman" pitchFamily="18" charset="0"/>
              </a:rPr>
              <a:t> America</a:t>
            </a:r>
            <a:r>
              <a:rPr lang="en-IN" sz="2000" dirty="0">
                <a:solidFill>
                  <a:schemeClr val="accent1"/>
                </a:solidFill>
                <a:latin typeface="Times New Roman" pitchFamily="18" charset="0"/>
                <a:cs typeface="Times New Roman" pitchFamily="18" charset="0"/>
              </a:rPr>
              <a:t>, Inc.)</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219200"/>
            <a:ext cx="5333999" cy="529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8706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000" dirty="0" smtClean="0">
                <a:solidFill>
                  <a:schemeClr val="accent1"/>
                </a:solidFill>
                <a:latin typeface="Times New Roman" pitchFamily="18" charset="0"/>
                <a:cs typeface="Times New Roman" pitchFamily="18" charset="0"/>
              </a:rPr>
              <a:t>Figure (1): The conventional powder metallurgy production sequence</a:t>
            </a:r>
            <a:r>
              <a:rPr lang="en-IN" sz="2000" dirty="0">
                <a:solidFill>
                  <a:schemeClr val="accent1"/>
                </a:solidFill>
                <a:latin typeface="Times New Roman" pitchFamily="18" charset="0"/>
                <a:cs typeface="Times New Roman" pitchFamily="18" charset="0"/>
              </a:rPr>
              <a:t>: (1) blending</a:t>
            </a:r>
            <a:r>
              <a:rPr lang="en-IN" sz="2000" dirty="0" smtClean="0">
                <a:solidFill>
                  <a:schemeClr val="accent1"/>
                </a:solidFill>
                <a:latin typeface="Times New Roman" pitchFamily="18" charset="0"/>
                <a:cs typeface="Times New Roman" pitchFamily="18" charset="0"/>
              </a:rPr>
              <a:t>, (</a:t>
            </a:r>
            <a:r>
              <a:rPr lang="en-IN" sz="2000" dirty="0">
                <a:solidFill>
                  <a:schemeClr val="accent1"/>
                </a:solidFill>
                <a:latin typeface="Times New Roman" pitchFamily="18" charset="0"/>
                <a:cs typeface="Times New Roman" pitchFamily="18" charset="0"/>
              </a:rPr>
              <a:t>2) compacting, </a:t>
            </a:r>
            <a:r>
              <a:rPr lang="en-IN" sz="2000" dirty="0" smtClean="0">
                <a:solidFill>
                  <a:schemeClr val="accent1"/>
                </a:solidFill>
                <a:latin typeface="Times New Roman" pitchFamily="18" charset="0"/>
                <a:cs typeface="Times New Roman" pitchFamily="18" charset="0"/>
              </a:rPr>
              <a:t>and (3</a:t>
            </a:r>
            <a:r>
              <a:rPr lang="en-IN" sz="2000" dirty="0">
                <a:solidFill>
                  <a:schemeClr val="accent1"/>
                </a:solidFill>
                <a:latin typeface="Times New Roman" pitchFamily="18" charset="0"/>
                <a:cs typeface="Times New Roman" pitchFamily="18" charset="0"/>
              </a:rPr>
              <a:t>) sintering; (a) </a:t>
            </a:r>
            <a:r>
              <a:rPr lang="en-IN" sz="2000" dirty="0" smtClean="0">
                <a:solidFill>
                  <a:schemeClr val="accent1"/>
                </a:solidFill>
                <a:latin typeface="Times New Roman" pitchFamily="18" charset="0"/>
                <a:cs typeface="Times New Roman" pitchFamily="18" charset="0"/>
              </a:rPr>
              <a:t>shows the </a:t>
            </a:r>
            <a:r>
              <a:rPr lang="en-IN" sz="2000" dirty="0">
                <a:solidFill>
                  <a:schemeClr val="accent1"/>
                </a:solidFill>
                <a:latin typeface="Times New Roman" pitchFamily="18" charset="0"/>
                <a:cs typeface="Times New Roman" pitchFamily="18" charset="0"/>
              </a:rPr>
              <a:t>condition of </a:t>
            </a:r>
            <a:r>
              <a:rPr lang="en-IN" sz="2000" dirty="0" smtClean="0">
                <a:solidFill>
                  <a:schemeClr val="accent1"/>
                </a:solidFill>
                <a:latin typeface="Times New Roman" pitchFamily="18" charset="0"/>
                <a:cs typeface="Times New Roman" pitchFamily="18" charset="0"/>
              </a:rPr>
              <a:t>the particles</a:t>
            </a:r>
            <a:r>
              <a:rPr lang="en-IN" sz="2000" dirty="0">
                <a:solidFill>
                  <a:schemeClr val="accent1"/>
                </a:solidFill>
                <a:latin typeface="Times New Roman" pitchFamily="18" charset="0"/>
                <a:cs typeface="Times New Roman" pitchFamily="18" charset="0"/>
              </a:rPr>
              <a:t>, whereas (</a:t>
            </a:r>
            <a:r>
              <a:rPr lang="en-IN" sz="2000" dirty="0" smtClean="0">
                <a:solidFill>
                  <a:schemeClr val="accent1"/>
                </a:solidFill>
                <a:latin typeface="Times New Roman" pitchFamily="18" charset="0"/>
                <a:cs typeface="Times New Roman" pitchFamily="18" charset="0"/>
              </a:rPr>
              <a:t>b) shows </a:t>
            </a:r>
            <a:r>
              <a:rPr lang="en-IN" sz="2000" dirty="0">
                <a:solidFill>
                  <a:schemeClr val="accent1"/>
                </a:solidFill>
                <a:latin typeface="Times New Roman" pitchFamily="18" charset="0"/>
                <a:cs typeface="Times New Roman" pitchFamily="18" charset="0"/>
              </a:rPr>
              <a:t>the operation </a:t>
            </a:r>
            <a:r>
              <a:rPr lang="en-IN" sz="2000" dirty="0" smtClean="0">
                <a:solidFill>
                  <a:schemeClr val="accent1"/>
                </a:solidFill>
                <a:latin typeface="Times New Roman" pitchFamily="18" charset="0"/>
                <a:cs typeface="Times New Roman" pitchFamily="18" charset="0"/>
              </a:rPr>
              <a:t>and/ or </a:t>
            </a:r>
            <a:r>
              <a:rPr lang="en-IN" sz="2000" dirty="0" err="1">
                <a:solidFill>
                  <a:schemeClr val="accent1"/>
                </a:solidFill>
                <a:latin typeface="Times New Roman" pitchFamily="18" charset="0"/>
                <a:cs typeface="Times New Roman" pitchFamily="18" charset="0"/>
              </a:rPr>
              <a:t>workpart</a:t>
            </a:r>
            <a:r>
              <a:rPr lang="en-IN" sz="2000" dirty="0">
                <a:solidFill>
                  <a:schemeClr val="accent1"/>
                </a:solidFill>
                <a:latin typeface="Times New Roman" pitchFamily="18" charset="0"/>
                <a:cs typeface="Times New Roman" pitchFamily="18" charset="0"/>
              </a:rPr>
              <a:t> during </a:t>
            </a:r>
            <a:r>
              <a:rPr lang="en-IN" sz="2000" dirty="0" smtClean="0">
                <a:solidFill>
                  <a:schemeClr val="accent1"/>
                </a:solidFill>
                <a:latin typeface="Times New Roman" pitchFamily="18" charset="0"/>
                <a:cs typeface="Times New Roman" pitchFamily="18" charset="0"/>
              </a:rPr>
              <a:t>the sequence</a:t>
            </a:r>
            <a:r>
              <a:rPr lang="en-IN" sz="2000" dirty="0">
                <a:solidFill>
                  <a:schemeClr val="accent1"/>
                </a:solidFill>
                <a:latin typeface="Times New Roman" pitchFamily="18" charset="0"/>
                <a:cs typeface="Times New Roman" pitchFamily="18" charset="0"/>
              </a:rPr>
              <a: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00200"/>
            <a:ext cx="8153400" cy="498157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4179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IN" sz="2800" b="1" dirty="0" smtClean="0">
                <a:solidFill>
                  <a:schemeClr val="accent1"/>
                </a:solidFill>
                <a:latin typeface="Times New Roman" pitchFamily="18" charset="0"/>
                <a:cs typeface="Times New Roman" pitchFamily="18" charset="0"/>
              </a:rPr>
              <a:t>Blending and mixing of the powders</a:t>
            </a:r>
            <a:endParaRPr lang="en-IN" sz="2800" b="1" dirty="0">
              <a:solidFill>
                <a:schemeClr val="accent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Autofit/>
          </a:bodyPr>
          <a:lstStyle/>
          <a:p>
            <a:pPr algn="just"/>
            <a:r>
              <a:rPr lang="en-IN" sz="2000" dirty="0" smtClean="0">
                <a:latin typeface="Times New Roman" pitchFamily="18" charset="0"/>
                <a:cs typeface="Times New Roman" pitchFamily="18" charset="0"/>
              </a:rPr>
              <a:t>To </a:t>
            </a:r>
            <a:r>
              <a:rPr lang="en-IN" sz="2000" dirty="0">
                <a:latin typeface="Times New Roman" pitchFamily="18" charset="0"/>
                <a:cs typeface="Times New Roman" pitchFamily="18" charset="0"/>
              </a:rPr>
              <a:t>achieve successful results in compaction and sintering, the metallic powders must </a:t>
            </a:r>
            <a:r>
              <a:rPr lang="en-IN" sz="2000" dirty="0" smtClean="0">
                <a:latin typeface="Times New Roman" pitchFamily="18" charset="0"/>
                <a:cs typeface="Times New Roman" pitchFamily="18" charset="0"/>
              </a:rPr>
              <a:t>be thoroughly </a:t>
            </a:r>
            <a:r>
              <a:rPr lang="en-IN" sz="2000" dirty="0">
                <a:latin typeface="Times New Roman" pitchFamily="18" charset="0"/>
                <a:cs typeface="Times New Roman" pitchFamily="18" charset="0"/>
              </a:rPr>
              <a:t>homogenized </a:t>
            </a:r>
            <a:r>
              <a:rPr lang="en-IN" sz="2000" dirty="0" smtClean="0">
                <a:latin typeface="Times New Roman" pitchFamily="18" charset="0"/>
                <a:cs typeface="Times New Roman" pitchFamily="18" charset="0"/>
              </a:rPr>
              <a:t>beforehand</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algn="just"/>
            <a:r>
              <a:rPr lang="en-IN" sz="2000" b="1" dirty="0" smtClean="0">
                <a:solidFill>
                  <a:srgbClr val="FF0000"/>
                </a:solidFill>
                <a:latin typeface="Times New Roman" pitchFamily="18" charset="0"/>
                <a:cs typeface="Times New Roman" pitchFamily="18" charset="0"/>
              </a:rPr>
              <a:t>Blending</a:t>
            </a: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refers to when powders of the same chemical composition but </a:t>
            </a:r>
            <a:r>
              <a:rPr lang="en-IN" sz="2000" dirty="0" smtClean="0">
                <a:latin typeface="Times New Roman" pitchFamily="18" charset="0"/>
                <a:cs typeface="Times New Roman" pitchFamily="18" charset="0"/>
              </a:rPr>
              <a:t>possibly different </a:t>
            </a:r>
            <a:r>
              <a:rPr lang="en-IN" sz="2000" dirty="0">
                <a:latin typeface="Times New Roman" pitchFamily="18" charset="0"/>
                <a:cs typeface="Times New Roman" pitchFamily="18" charset="0"/>
              </a:rPr>
              <a:t>particle sizes are intermingled. Different particle sizes are often blended to </a:t>
            </a:r>
            <a:r>
              <a:rPr lang="en-IN" sz="2000" dirty="0" smtClean="0">
                <a:latin typeface="Times New Roman" pitchFamily="18" charset="0"/>
                <a:cs typeface="Times New Roman" pitchFamily="18" charset="0"/>
              </a:rPr>
              <a:t>reduce porosity</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algn="just"/>
            <a:r>
              <a:rPr lang="en-IN" sz="2000" b="1" dirty="0" smtClean="0">
                <a:solidFill>
                  <a:srgbClr val="FF0000"/>
                </a:solidFill>
                <a:latin typeface="Times New Roman" pitchFamily="18" charset="0"/>
                <a:cs typeface="Times New Roman" pitchFamily="18" charset="0"/>
              </a:rPr>
              <a:t>Mixing</a:t>
            </a: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refers to powders of different chemistries being combined. </a:t>
            </a:r>
            <a:endParaRPr lang="en-IN" sz="2000" dirty="0" smtClean="0">
              <a:latin typeface="Times New Roman" pitchFamily="18" charset="0"/>
              <a:cs typeface="Times New Roman" pitchFamily="18" charset="0"/>
            </a:endParaRPr>
          </a:p>
          <a:p>
            <a:pPr algn="just"/>
            <a:r>
              <a:rPr lang="en-IN" sz="2000" dirty="0" smtClean="0">
                <a:latin typeface="Times New Roman" pitchFamily="18" charset="0"/>
                <a:cs typeface="Times New Roman" pitchFamily="18" charset="0"/>
              </a:rPr>
              <a:t>An advantage of PM technology </a:t>
            </a:r>
            <a:r>
              <a:rPr lang="en-IN" sz="2000" dirty="0">
                <a:latin typeface="Times New Roman" pitchFamily="18" charset="0"/>
                <a:cs typeface="Times New Roman" pitchFamily="18" charset="0"/>
              </a:rPr>
              <a:t>is the opportunity </a:t>
            </a:r>
            <a:r>
              <a:rPr lang="en-IN" sz="2000" dirty="0" smtClean="0">
                <a:latin typeface="Times New Roman" pitchFamily="18" charset="0"/>
                <a:cs typeface="Times New Roman" pitchFamily="18" charset="0"/>
              </a:rPr>
              <a:t>to mix various metals </a:t>
            </a:r>
            <a:r>
              <a:rPr lang="en-IN" sz="2000" dirty="0">
                <a:latin typeface="Times New Roman" pitchFamily="18" charset="0"/>
                <a:cs typeface="Times New Roman" pitchFamily="18" charset="0"/>
              </a:rPr>
              <a:t>into alloys </a:t>
            </a:r>
            <a:r>
              <a:rPr lang="en-IN" sz="2000" dirty="0" smtClean="0">
                <a:latin typeface="Times New Roman" pitchFamily="18" charset="0"/>
                <a:cs typeface="Times New Roman" pitchFamily="18" charset="0"/>
              </a:rPr>
              <a:t>that would </a:t>
            </a:r>
            <a:r>
              <a:rPr lang="en-IN" sz="2000" dirty="0">
                <a:latin typeface="Times New Roman" pitchFamily="18" charset="0"/>
                <a:cs typeface="Times New Roman" pitchFamily="18" charset="0"/>
              </a:rPr>
              <a:t>be </a:t>
            </a:r>
            <a:r>
              <a:rPr lang="en-IN" sz="2000" dirty="0" smtClean="0">
                <a:latin typeface="Times New Roman" pitchFamily="18" charset="0"/>
                <a:cs typeface="Times New Roman" pitchFamily="18" charset="0"/>
              </a:rPr>
              <a:t>difficult or </a:t>
            </a:r>
            <a:r>
              <a:rPr lang="en-IN" sz="2000" dirty="0">
                <a:latin typeface="Times New Roman" pitchFamily="18" charset="0"/>
                <a:cs typeface="Times New Roman" pitchFamily="18" charset="0"/>
              </a:rPr>
              <a:t>impossible to produce by other means. The distinction between blending and mixing </a:t>
            </a:r>
            <a:r>
              <a:rPr lang="en-IN" sz="2000" dirty="0" smtClean="0">
                <a:latin typeface="Times New Roman" pitchFamily="18" charset="0"/>
                <a:cs typeface="Times New Roman" pitchFamily="18" charset="0"/>
              </a:rPr>
              <a:t>is not </a:t>
            </a:r>
            <a:r>
              <a:rPr lang="en-IN" sz="2000" dirty="0">
                <a:latin typeface="Times New Roman" pitchFamily="18" charset="0"/>
                <a:cs typeface="Times New Roman" pitchFamily="18" charset="0"/>
              </a:rPr>
              <a:t>always precise in industrial practice.</a:t>
            </a:r>
          </a:p>
          <a:p>
            <a:pPr algn="just"/>
            <a:r>
              <a:rPr lang="en-IN" sz="2000" dirty="0">
                <a:latin typeface="Times New Roman" pitchFamily="18" charset="0"/>
                <a:cs typeface="Times New Roman" pitchFamily="18" charset="0"/>
              </a:rPr>
              <a:t>Blending and mixing are accomplished by mechanical means. Four alternatives </a:t>
            </a:r>
            <a:r>
              <a:rPr lang="en-IN" sz="2000" dirty="0" smtClean="0">
                <a:latin typeface="Times New Roman" pitchFamily="18" charset="0"/>
                <a:cs typeface="Times New Roman" pitchFamily="18" charset="0"/>
              </a:rPr>
              <a:t>are illustrated </a:t>
            </a:r>
            <a:r>
              <a:rPr lang="en-IN" sz="2000" dirty="0">
                <a:latin typeface="Times New Roman" pitchFamily="18" charset="0"/>
                <a:cs typeface="Times New Roman" pitchFamily="18" charset="0"/>
              </a:rPr>
              <a:t>in Figure </a:t>
            </a:r>
            <a:r>
              <a:rPr lang="en-IN" sz="2000" dirty="0" smtClean="0">
                <a:latin typeface="Times New Roman" pitchFamily="18" charset="0"/>
                <a:cs typeface="Times New Roman" pitchFamily="18" charset="0"/>
              </a:rPr>
              <a:t>(2): </a:t>
            </a:r>
            <a:r>
              <a:rPr lang="en-IN" sz="2000" dirty="0">
                <a:latin typeface="Times New Roman" pitchFamily="18" charset="0"/>
                <a:cs typeface="Times New Roman" pitchFamily="18" charset="0"/>
              </a:rPr>
              <a:t>(a) rotation in a drum; (b) rotation in a double-cone container</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(c) agitation in a screw mixer; and (d) stirring in a blade mixer.</a:t>
            </a:r>
          </a:p>
        </p:txBody>
      </p:sp>
    </p:spTree>
    <p:extLst>
      <p:ext uri="{BB962C8B-B14F-4D97-AF65-F5344CB8AC3E}">
        <p14:creationId xmlns:p14="http://schemas.microsoft.com/office/powerpoint/2010/main" val="1672011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95400"/>
          </a:xfrm>
        </p:spPr>
        <p:txBody>
          <a:bodyPr>
            <a:noAutofit/>
          </a:bodyPr>
          <a:lstStyle/>
          <a:p>
            <a:r>
              <a:rPr lang="en-IN" sz="2400" dirty="0" smtClean="0">
                <a:solidFill>
                  <a:schemeClr val="accent1"/>
                </a:solidFill>
                <a:latin typeface="Times New Roman" pitchFamily="18" charset="0"/>
                <a:cs typeface="Times New Roman" pitchFamily="18" charset="0"/>
              </a:rPr>
              <a:t>Figure (2): Several </a:t>
            </a:r>
            <a:r>
              <a:rPr lang="en-IN" sz="2400" dirty="0">
                <a:solidFill>
                  <a:schemeClr val="accent1"/>
                </a:solidFill>
                <a:latin typeface="Times New Roman" pitchFamily="18" charset="0"/>
                <a:cs typeface="Times New Roman" pitchFamily="18" charset="0"/>
              </a:rPr>
              <a:t>blending and mixing devices: (a) rotating drum, (b) rotating double-cone</a:t>
            </a:r>
            <a:r>
              <a:rPr lang="en-IN" sz="2400" dirty="0" smtClean="0">
                <a:solidFill>
                  <a:schemeClr val="accent1"/>
                </a:solidFill>
                <a:latin typeface="Times New Roman" pitchFamily="18" charset="0"/>
                <a:cs typeface="Times New Roman" pitchFamily="18" charset="0"/>
              </a:rPr>
              <a:t>, (</a:t>
            </a:r>
            <a:r>
              <a:rPr lang="en-IN" sz="2400" dirty="0">
                <a:solidFill>
                  <a:schemeClr val="accent1"/>
                </a:solidFill>
                <a:latin typeface="Times New Roman" pitchFamily="18" charset="0"/>
                <a:cs typeface="Times New Roman" pitchFamily="18" charset="0"/>
              </a:rPr>
              <a:t>c) screw mixer, and (d) blade mixer.</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81200"/>
            <a:ext cx="8229600" cy="41211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9320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10000"/>
          </a:bodyPr>
          <a:lstStyle/>
          <a:p>
            <a:pPr algn="just">
              <a:buFont typeface="Wingdings" pitchFamily="2" charset="2"/>
              <a:buChar char="§"/>
            </a:pPr>
            <a:r>
              <a:rPr lang="en-IN" dirty="0">
                <a:latin typeface="Times New Roman" pitchFamily="18" charset="0"/>
                <a:cs typeface="Times New Roman" pitchFamily="18" charset="0"/>
              </a:rPr>
              <a:t>Other ingredients are usually added to the metallic powders during the blending </a:t>
            </a:r>
            <a:r>
              <a:rPr lang="en-IN" dirty="0" smtClean="0">
                <a:latin typeface="Times New Roman" pitchFamily="18" charset="0"/>
                <a:cs typeface="Times New Roman" pitchFamily="18" charset="0"/>
              </a:rPr>
              <a:t>and/ or </a:t>
            </a:r>
            <a:r>
              <a:rPr lang="en-IN" dirty="0">
                <a:latin typeface="Times New Roman" pitchFamily="18" charset="0"/>
                <a:cs typeface="Times New Roman" pitchFamily="18" charset="0"/>
              </a:rPr>
              <a:t>mixing </a:t>
            </a:r>
            <a:r>
              <a:rPr lang="en-IN" dirty="0" smtClean="0">
                <a:latin typeface="Times New Roman" pitchFamily="18" charset="0"/>
                <a:cs typeface="Times New Roman" pitchFamily="18" charset="0"/>
              </a:rPr>
              <a:t>step.</a:t>
            </a:r>
          </a:p>
          <a:p>
            <a:pPr algn="just">
              <a:buFont typeface="Wingdings" pitchFamily="2" charset="2"/>
              <a:buChar char="§"/>
            </a:pPr>
            <a:r>
              <a:rPr lang="en-IN" dirty="0" smtClean="0">
                <a:latin typeface="Times New Roman" pitchFamily="18" charset="0"/>
                <a:cs typeface="Times New Roman" pitchFamily="18" charset="0"/>
              </a:rPr>
              <a:t>These </a:t>
            </a:r>
            <a:r>
              <a:rPr lang="en-IN" dirty="0">
                <a:latin typeface="Times New Roman" pitchFamily="18" charset="0"/>
                <a:cs typeface="Times New Roman" pitchFamily="18" charset="0"/>
              </a:rPr>
              <a:t>additives </a:t>
            </a:r>
            <a:r>
              <a:rPr lang="en-IN" dirty="0" smtClean="0">
                <a:latin typeface="Times New Roman" pitchFamily="18" charset="0"/>
                <a:cs typeface="Times New Roman" pitchFamily="18" charset="0"/>
              </a:rPr>
              <a:t>include: </a:t>
            </a:r>
          </a:p>
          <a:p>
            <a:pPr marL="514350" indent="-514350" algn="just">
              <a:buFont typeface="+mj-lt"/>
              <a:buAutoNum type="arabicPeriod"/>
            </a:pPr>
            <a:r>
              <a:rPr lang="en-IN" b="1" dirty="0" smtClean="0">
                <a:solidFill>
                  <a:srgbClr val="FF0000"/>
                </a:solidFill>
                <a:latin typeface="Times New Roman" pitchFamily="18" charset="0"/>
                <a:cs typeface="Times New Roman" pitchFamily="18" charset="0"/>
              </a:rPr>
              <a:t>lubricants</a:t>
            </a:r>
            <a:r>
              <a:rPr lang="en-IN" dirty="0">
                <a:latin typeface="Times New Roman" pitchFamily="18" charset="0"/>
                <a:cs typeface="Times New Roman" pitchFamily="18" charset="0"/>
              </a:rPr>
              <a:t>, such as stearates of zinc </a:t>
            </a:r>
            <a:r>
              <a:rPr lang="en-IN" dirty="0" smtClean="0">
                <a:latin typeface="Times New Roman" pitchFamily="18" charset="0"/>
                <a:cs typeface="Times New Roman" pitchFamily="18" charset="0"/>
              </a:rPr>
              <a:t>and </a:t>
            </a:r>
            <a:r>
              <a:rPr lang="en-IN" dirty="0" err="1" smtClean="0">
                <a:latin typeface="Times New Roman" pitchFamily="18" charset="0"/>
                <a:cs typeface="Times New Roman" pitchFamily="18" charset="0"/>
              </a:rPr>
              <a:t>aluminum</a:t>
            </a:r>
            <a:r>
              <a:rPr lang="en-IN" dirty="0">
                <a:latin typeface="Times New Roman" pitchFamily="18" charset="0"/>
                <a:cs typeface="Times New Roman" pitchFamily="18" charset="0"/>
              </a:rPr>
              <a:t>, in small amounts to reduce friction between particles and at the die wall </a:t>
            </a:r>
            <a:r>
              <a:rPr lang="en-IN" dirty="0" smtClean="0">
                <a:latin typeface="Times New Roman" pitchFamily="18" charset="0"/>
                <a:cs typeface="Times New Roman" pitchFamily="18" charset="0"/>
              </a:rPr>
              <a:t>during compaction</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marL="514350" indent="-514350" algn="just">
              <a:buFont typeface="+mj-lt"/>
              <a:buAutoNum type="arabicPeriod"/>
            </a:pPr>
            <a:r>
              <a:rPr lang="en-IN" b="1" dirty="0" smtClean="0">
                <a:solidFill>
                  <a:srgbClr val="FF0000"/>
                </a:solidFill>
                <a:latin typeface="Times New Roman" pitchFamily="18" charset="0"/>
                <a:cs typeface="Times New Roman" pitchFamily="18" charset="0"/>
              </a:rPr>
              <a:t>binders</a:t>
            </a:r>
            <a:r>
              <a:rPr lang="en-IN" dirty="0">
                <a:latin typeface="Times New Roman" pitchFamily="18" charset="0"/>
                <a:cs typeface="Times New Roman" pitchFamily="18" charset="0"/>
              </a:rPr>
              <a:t>, which are required in some cases to achieve adequate strength </a:t>
            </a:r>
            <a:r>
              <a:rPr lang="en-IN" dirty="0" smtClean="0">
                <a:latin typeface="Times New Roman" pitchFamily="18" charset="0"/>
                <a:cs typeface="Times New Roman" pitchFamily="18" charset="0"/>
              </a:rPr>
              <a:t>in the </a:t>
            </a:r>
            <a:r>
              <a:rPr lang="en-IN" dirty="0">
                <a:latin typeface="Times New Roman" pitchFamily="18" charset="0"/>
                <a:cs typeface="Times New Roman" pitchFamily="18" charset="0"/>
              </a:rPr>
              <a:t>pressed but </a:t>
            </a:r>
            <a:r>
              <a:rPr lang="en-IN" dirty="0" err="1">
                <a:latin typeface="Times New Roman" pitchFamily="18" charset="0"/>
                <a:cs typeface="Times New Roman" pitchFamily="18" charset="0"/>
              </a:rPr>
              <a:t>unsintered</a:t>
            </a:r>
            <a:r>
              <a:rPr lang="en-IN" dirty="0">
                <a:latin typeface="Times New Roman" pitchFamily="18" charset="0"/>
                <a:cs typeface="Times New Roman" pitchFamily="18" charset="0"/>
              </a:rPr>
              <a:t> parts; </a:t>
            </a:r>
            <a:r>
              <a:rPr lang="en-IN" dirty="0" smtClean="0">
                <a:latin typeface="Times New Roman" pitchFamily="18" charset="0"/>
                <a:cs typeface="Times New Roman" pitchFamily="18" charset="0"/>
              </a:rPr>
              <a:t>and; </a:t>
            </a:r>
          </a:p>
          <a:p>
            <a:pPr marL="514350" indent="-514350" algn="just">
              <a:buFont typeface="+mj-lt"/>
              <a:buAutoNum type="arabicPeriod"/>
            </a:pPr>
            <a:r>
              <a:rPr lang="en-IN" b="1" dirty="0" err="1" smtClean="0">
                <a:solidFill>
                  <a:srgbClr val="FF0000"/>
                </a:solidFill>
                <a:latin typeface="Times New Roman" pitchFamily="18" charset="0"/>
                <a:cs typeface="Times New Roman" pitchFamily="18" charset="0"/>
              </a:rPr>
              <a:t>deflocculants</a:t>
            </a:r>
            <a:r>
              <a:rPr lang="en-IN" dirty="0">
                <a:latin typeface="Times New Roman" pitchFamily="18" charset="0"/>
                <a:cs typeface="Times New Roman" pitchFamily="18" charset="0"/>
              </a:rPr>
              <a:t>, which inhibit agglomeration </a:t>
            </a:r>
            <a:r>
              <a:rPr lang="en-IN" dirty="0" smtClean="0">
                <a:latin typeface="Times New Roman" pitchFamily="18" charset="0"/>
                <a:cs typeface="Times New Roman" pitchFamily="18" charset="0"/>
              </a:rPr>
              <a:t>of powders </a:t>
            </a:r>
            <a:r>
              <a:rPr lang="en-IN" dirty="0">
                <a:latin typeface="Times New Roman" pitchFamily="18" charset="0"/>
                <a:cs typeface="Times New Roman" pitchFamily="18" charset="0"/>
              </a:rPr>
              <a:t>for better flow characteristics during subsequent processing.</a:t>
            </a:r>
          </a:p>
        </p:txBody>
      </p:sp>
    </p:spTree>
    <p:extLst>
      <p:ext uri="{BB962C8B-B14F-4D97-AF65-F5344CB8AC3E}">
        <p14:creationId xmlns:p14="http://schemas.microsoft.com/office/powerpoint/2010/main" val="2557283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IN" sz="3600" b="1" dirty="0" smtClean="0">
                <a:solidFill>
                  <a:schemeClr val="accent1"/>
                </a:solidFill>
                <a:latin typeface="Times New Roman" pitchFamily="18" charset="0"/>
                <a:cs typeface="Times New Roman" pitchFamily="18" charset="0"/>
              </a:rPr>
              <a:t>Compaction</a:t>
            </a:r>
            <a:endParaRPr lang="en-IN" sz="3600" b="1" dirty="0">
              <a:solidFill>
                <a:schemeClr val="accent1"/>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534400" cy="5334000"/>
          </a:xfrm>
        </p:spPr>
        <p:txBody>
          <a:bodyPr>
            <a:noAutofit/>
          </a:bodyPr>
          <a:lstStyle/>
          <a:p>
            <a:pPr algn="just"/>
            <a:r>
              <a:rPr lang="en-US" sz="2200" dirty="0">
                <a:latin typeface="Times New Roman" pitchFamily="18" charset="0"/>
                <a:cs typeface="Times New Roman" pitchFamily="18" charset="0"/>
              </a:rPr>
              <a:t>Methods for compacting of powder materials can be divided to two basic groups:</a:t>
            </a:r>
          </a:p>
          <a:p>
            <a:pPr algn="just"/>
            <a:r>
              <a:rPr lang="en-US" sz="2200" dirty="0">
                <a:latin typeface="Times New Roman" pitchFamily="18" charset="0"/>
                <a:cs typeface="Times New Roman" pitchFamily="18" charset="0"/>
              </a:rPr>
              <a:t>1.	Compaction with the aid of static or dynamic compacting pressure at room or elevated temperature – compacting by single-action or multi-action static compacting pressure in a die with an upper and bottom punch for high-volume manufacturing of parts of various  types: forging, </a:t>
            </a:r>
            <a:r>
              <a:rPr lang="en-US" sz="2200" dirty="0" err="1">
                <a:latin typeface="Times New Roman" pitchFamily="18" charset="0"/>
                <a:cs typeface="Times New Roman" pitchFamily="18" charset="0"/>
              </a:rPr>
              <a:t>isostatic</a:t>
            </a:r>
            <a:r>
              <a:rPr lang="en-US" sz="2200" dirty="0">
                <a:latin typeface="Times New Roman" pitchFamily="18" charset="0"/>
                <a:cs typeface="Times New Roman" pitchFamily="18" charset="0"/>
              </a:rPr>
              <a:t> pressing, extrusion pressing, rolling, hot pressing e.g. for draw tools from cemented carbides.</a:t>
            </a:r>
          </a:p>
          <a:p>
            <a:pPr algn="just"/>
            <a:r>
              <a:rPr lang="en-US" sz="2200" dirty="0">
                <a:latin typeface="Times New Roman" pitchFamily="18" charset="0"/>
                <a:cs typeface="Times New Roman" pitchFamily="18" charset="0"/>
              </a:rPr>
              <a:t>2.	</a:t>
            </a:r>
            <a:r>
              <a:rPr lang="en-US" sz="2200" dirty="0" err="1">
                <a:latin typeface="Times New Roman" pitchFamily="18" charset="0"/>
                <a:cs typeface="Times New Roman" pitchFamily="18" charset="0"/>
              </a:rPr>
              <a:t>Pressureless</a:t>
            </a:r>
            <a:r>
              <a:rPr lang="en-US" sz="2200" dirty="0">
                <a:latin typeface="Times New Roman" pitchFamily="18" charset="0"/>
                <a:cs typeface="Times New Roman" pitchFamily="18" charset="0"/>
              </a:rPr>
              <a:t> compaction – free pouring (e.g. a manufacture of filters), jolting, vibration compacting e.g. for fuel elements for nuclear technology and the ceramic casting method.</a:t>
            </a:r>
          </a:p>
          <a:p>
            <a:pPr marL="0" indent="0" algn="just">
              <a:buNone/>
            </a:pPr>
            <a:endParaRPr lang="en-IN"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304584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8229600" cy="5867400"/>
          </a:xfrm>
        </p:spPr>
        <p:txBody>
          <a:bodyPr>
            <a:normAutofit/>
          </a:bodyPr>
          <a:lstStyle/>
          <a:p>
            <a:pPr marL="0" lvl="0" indent="0" algn="ctr">
              <a:buNone/>
            </a:pPr>
            <a:r>
              <a:rPr lang="en-US" b="1" dirty="0" smtClean="0">
                <a:solidFill>
                  <a:srgbClr val="0070C0"/>
                </a:solidFill>
                <a:latin typeface="Times New Roman" pitchFamily="18" charset="0"/>
                <a:cs typeface="Times New Roman" pitchFamily="18" charset="0"/>
              </a:rPr>
              <a:t>Fundamentals </a:t>
            </a:r>
            <a:r>
              <a:rPr lang="en-US" b="1" dirty="0">
                <a:solidFill>
                  <a:srgbClr val="0070C0"/>
                </a:solidFill>
                <a:latin typeface="Times New Roman" pitchFamily="18" charset="0"/>
                <a:cs typeface="Times New Roman" pitchFamily="18" charset="0"/>
              </a:rPr>
              <a:t>of pressing processes</a:t>
            </a:r>
            <a:endParaRPr lang="en-IN" b="1" dirty="0" smtClean="0">
              <a:solidFill>
                <a:srgbClr val="0070C0"/>
              </a:solidFill>
              <a:latin typeface="Times New Roman" pitchFamily="18" charset="0"/>
              <a:cs typeface="Times New Roman" pitchFamily="18" charset="0"/>
            </a:endParaRPr>
          </a:p>
          <a:p>
            <a:pPr lvl="0" algn="just"/>
            <a:r>
              <a:rPr lang="en-IN" sz="2400" dirty="0" smtClean="0">
                <a:solidFill>
                  <a:prstClr val="black"/>
                </a:solidFill>
                <a:latin typeface="Times New Roman" pitchFamily="18" charset="0"/>
                <a:cs typeface="Times New Roman" pitchFamily="18" charset="0"/>
              </a:rPr>
              <a:t>In </a:t>
            </a:r>
            <a:r>
              <a:rPr lang="en-IN" sz="2400" dirty="0">
                <a:solidFill>
                  <a:prstClr val="black"/>
                </a:solidFill>
                <a:latin typeface="Times New Roman" pitchFamily="18" charset="0"/>
                <a:cs typeface="Times New Roman" pitchFamily="18" charset="0"/>
              </a:rPr>
              <a:t>compaction, high pressure is applied to the powders to form them into the required shape. The conventional compaction method is pressing, in which opposing punches squeeze the powders contained in a die. The steps in the pressing cycle are shown in Figure (3). The </a:t>
            </a:r>
            <a:r>
              <a:rPr lang="en-IN" sz="2400" dirty="0" err="1">
                <a:solidFill>
                  <a:prstClr val="black"/>
                </a:solidFill>
                <a:latin typeface="Times New Roman" pitchFamily="18" charset="0"/>
                <a:cs typeface="Times New Roman" pitchFamily="18" charset="0"/>
              </a:rPr>
              <a:t>workpart</a:t>
            </a:r>
            <a:r>
              <a:rPr lang="en-IN" sz="2400" dirty="0">
                <a:solidFill>
                  <a:prstClr val="black"/>
                </a:solidFill>
                <a:latin typeface="Times New Roman" pitchFamily="18" charset="0"/>
                <a:cs typeface="Times New Roman" pitchFamily="18" charset="0"/>
              </a:rPr>
              <a:t> after pressing is called a green compact, the word green meaning not yet fully processed. </a:t>
            </a:r>
            <a:endParaRPr lang="en-IN" sz="2400" dirty="0" smtClean="0">
              <a:solidFill>
                <a:prstClr val="black"/>
              </a:solidFill>
              <a:latin typeface="Times New Roman" pitchFamily="18" charset="0"/>
              <a:cs typeface="Times New Roman" pitchFamily="18" charset="0"/>
            </a:endParaRPr>
          </a:p>
          <a:p>
            <a:pPr lvl="0" algn="just"/>
            <a:r>
              <a:rPr lang="en-IN" sz="2400" dirty="0" smtClean="0">
                <a:solidFill>
                  <a:prstClr val="black"/>
                </a:solidFill>
                <a:latin typeface="Times New Roman" pitchFamily="18" charset="0"/>
                <a:cs typeface="Times New Roman" pitchFamily="18" charset="0"/>
              </a:rPr>
              <a:t>As </a:t>
            </a:r>
            <a:r>
              <a:rPr lang="en-IN" sz="2400" dirty="0">
                <a:solidFill>
                  <a:prstClr val="black"/>
                </a:solidFill>
                <a:latin typeface="Times New Roman" pitchFamily="18" charset="0"/>
                <a:cs typeface="Times New Roman" pitchFamily="18" charset="0"/>
              </a:rPr>
              <a:t>a result of pressing, the density of the part, called the green density, is much greater than the starting bulk density. The green strength of the part when pressed is adequate for handling but far less than that achieved after sintering. </a:t>
            </a:r>
            <a:endParaRPr lang="en-US" sz="2400" dirty="0"/>
          </a:p>
        </p:txBody>
      </p:sp>
    </p:spTree>
    <p:extLst>
      <p:ext uri="{BB962C8B-B14F-4D97-AF65-F5344CB8AC3E}">
        <p14:creationId xmlns:p14="http://schemas.microsoft.com/office/powerpoint/2010/main" val="2638164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62000"/>
            <a:ext cx="8229600" cy="5364163"/>
          </a:xfrm>
        </p:spPr>
        <p:txBody>
          <a:bodyPr>
            <a:normAutofit/>
          </a:bodyPr>
          <a:lstStyle/>
          <a:p>
            <a:pPr lvl="0" algn="just"/>
            <a:r>
              <a:rPr lang="en-IN" sz="2400" dirty="0">
                <a:solidFill>
                  <a:prstClr val="black"/>
                </a:solidFill>
                <a:latin typeface="Times New Roman" pitchFamily="18" charset="0"/>
                <a:cs typeface="Times New Roman" pitchFamily="18" charset="0"/>
              </a:rPr>
              <a:t>The applied pressure in compaction results initially in repacking of the powders into a more efficient arrangement, eliminating ‘‘bridges’’ formed during filling, reducing pore space, and increasing the number of contacting points between particles. </a:t>
            </a:r>
          </a:p>
          <a:p>
            <a:pPr lvl="0" algn="just"/>
            <a:r>
              <a:rPr lang="en-IN" sz="2400" dirty="0">
                <a:solidFill>
                  <a:prstClr val="black"/>
                </a:solidFill>
                <a:latin typeface="Times New Roman" pitchFamily="18" charset="0"/>
                <a:cs typeface="Times New Roman" pitchFamily="18" charset="0"/>
              </a:rPr>
              <a:t>As pressure increases, the particles are plastically deformed, causing </a:t>
            </a:r>
            <a:r>
              <a:rPr lang="en-IN" sz="2400" dirty="0" err="1">
                <a:solidFill>
                  <a:prstClr val="black"/>
                </a:solidFill>
                <a:latin typeface="Times New Roman" pitchFamily="18" charset="0"/>
                <a:cs typeface="Times New Roman" pitchFamily="18" charset="0"/>
              </a:rPr>
              <a:t>interparticle</a:t>
            </a:r>
            <a:r>
              <a:rPr lang="en-IN" sz="2400" dirty="0">
                <a:solidFill>
                  <a:prstClr val="black"/>
                </a:solidFill>
                <a:latin typeface="Times New Roman" pitchFamily="18" charset="0"/>
                <a:cs typeface="Times New Roman" pitchFamily="18" charset="0"/>
              </a:rPr>
              <a:t> contact area to increase and additional particles to make contact. This is accompanied by a further reduction in pore volume</a:t>
            </a:r>
            <a:r>
              <a:rPr lang="en-IN" sz="2400" dirty="0" smtClean="0">
                <a:solidFill>
                  <a:prstClr val="black"/>
                </a:solidFill>
                <a:latin typeface="Times New Roman" pitchFamily="18" charset="0"/>
                <a:cs typeface="Times New Roman" pitchFamily="18" charset="0"/>
              </a:rPr>
              <a:t>.</a:t>
            </a:r>
          </a:p>
          <a:p>
            <a:pPr lvl="0" algn="just"/>
            <a:r>
              <a:rPr lang="en-IN" sz="2400" dirty="0">
                <a:solidFill>
                  <a:prstClr val="black"/>
                </a:solidFill>
                <a:latin typeface="Times New Roman" pitchFamily="18" charset="0"/>
                <a:cs typeface="Times New Roman" pitchFamily="18" charset="0"/>
              </a:rPr>
              <a:t>The progression is illustrated in three views in figure (4) for starting particles of spherical shape. Also shown is the associated density represented by the three views as a function of applied pressure.</a:t>
            </a:r>
          </a:p>
          <a:p>
            <a:pPr marL="0" lvl="0" indent="0" algn="just">
              <a:buNone/>
            </a:pPr>
            <a:endParaRPr lang="en-IN" sz="2400" dirty="0">
              <a:solidFill>
                <a:prstClr val="black"/>
              </a:solidFill>
              <a:latin typeface="Times New Roman" pitchFamily="18" charset="0"/>
              <a:cs typeface="Times New Roman" pitchFamily="18" charset="0"/>
            </a:endParaRPr>
          </a:p>
          <a:p>
            <a:pPr marL="0" indent="0">
              <a:buNone/>
            </a:pPr>
            <a:endParaRPr lang="en-US" sz="2400" dirty="0"/>
          </a:p>
        </p:txBody>
      </p:sp>
    </p:spTree>
    <p:extLst>
      <p:ext uri="{BB962C8B-B14F-4D97-AF65-F5344CB8AC3E}">
        <p14:creationId xmlns:p14="http://schemas.microsoft.com/office/powerpoint/2010/main" val="435780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62600"/>
          </a:xfrm>
        </p:spPr>
        <p:txBody>
          <a:bodyPr>
            <a:noAutofit/>
          </a:bodyPr>
          <a:lstStyle/>
          <a:p>
            <a:pPr algn="just"/>
            <a:r>
              <a:rPr lang="en-IN" sz="2400" dirty="0" smtClean="0">
                <a:latin typeface="Times New Roman" pitchFamily="18" charset="0"/>
                <a:cs typeface="Times New Roman" pitchFamily="18" charset="0"/>
              </a:rPr>
              <a:t>Presses </a:t>
            </a:r>
            <a:r>
              <a:rPr lang="en-IN" sz="2400" dirty="0">
                <a:latin typeface="Times New Roman" pitchFamily="18" charset="0"/>
                <a:cs typeface="Times New Roman" pitchFamily="18" charset="0"/>
              </a:rPr>
              <a:t>used in conventional PM compaction are mechanical, hydraulic, or </a:t>
            </a:r>
            <a:r>
              <a:rPr lang="en-IN" sz="2400" dirty="0" smtClean="0">
                <a:latin typeface="Times New Roman" pitchFamily="18" charset="0"/>
                <a:cs typeface="Times New Roman" pitchFamily="18" charset="0"/>
              </a:rPr>
              <a:t>a combination </a:t>
            </a:r>
            <a:r>
              <a:rPr lang="en-IN" sz="2400" dirty="0">
                <a:latin typeface="Times New Roman" pitchFamily="18" charset="0"/>
                <a:cs typeface="Times New Roman" pitchFamily="18" charset="0"/>
              </a:rPr>
              <a:t>of the </a:t>
            </a:r>
            <a:r>
              <a:rPr lang="en-IN" sz="2400" dirty="0" err="1" smtClean="0">
                <a:latin typeface="Times New Roman" pitchFamily="18" charset="0"/>
                <a:cs typeface="Times New Roman" pitchFamily="18" charset="0"/>
              </a:rPr>
              <a:t>two.A</a:t>
            </a:r>
            <a:r>
              <a:rPr lang="en-IN" sz="2400" dirty="0" smtClean="0">
                <a:latin typeface="Times New Roman" pitchFamily="18" charset="0"/>
                <a:cs typeface="Times New Roman" pitchFamily="18" charset="0"/>
              </a:rPr>
              <a:t> 450 </a:t>
            </a:r>
            <a:r>
              <a:rPr lang="en-IN" sz="2400" dirty="0" err="1">
                <a:latin typeface="Times New Roman" pitchFamily="18" charset="0"/>
                <a:cs typeface="Times New Roman" pitchFamily="18" charset="0"/>
              </a:rPr>
              <a:t>kN</a:t>
            </a:r>
            <a:r>
              <a:rPr lang="en-IN" sz="2400" dirty="0">
                <a:latin typeface="Times New Roman" pitchFamily="18" charset="0"/>
                <a:cs typeface="Times New Roman" pitchFamily="18" charset="0"/>
              </a:rPr>
              <a:t> (50 </a:t>
            </a:r>
            <a:r>
              <a:rPr lang="en-IN" sz="2400" dirty="0" smtClean="0">
                <a:latin typeface="Times New Roman" pitchFamily="18" charset="0"/>
                <a:cs typeface="Times New Roman" pitchFamily="18" charset="0"/>
              </a:rPr>
              <a:t>ton) hydraulic </a:t>
            </a:r>
            <a:r>
              <a:rPr lang="en-IN" sz="2400" dirty="0">
                <a:latin typeface="Times New Roman" pitchFamily="18" charset="0"/>
                <a:cs typeface="Times New Roman" pitchFamily="18" charset="0"/>
              </a:rPr>
              <a:t>unit is shown in </a:t>
            </a:r>
            <a:r>
              <a:rPr lang="en-IN" sz="2400" dirty="0" smtClean="0">
                <a:latin typeface="Times New Roman" pitchFamily="18" charset="0"/>
                <a:cs typeface="Times New Roman" pitchFamily="18" charset="0"/>
              </a:rPr>
              <a:t>figure (5). </a:t>
            </a:r>
          </a:p>
          <a:p>
            <a:pPr algn="just"/>
            <a:r>
              <a:rPr lang="en-IN" sz="2400" dirty="0" smtClean="0">
                <a:latin typeface="Times New Roman" pitchFamily="18" charset="0"/>
                <a:cs typeface="Times New Roman" pitchFamily="18" charset="0"/>
              </a:rPr>
              <a:t>Because of </a:t>
            </a:r>
            <a:r>
              <a:rPr lang="en-IN" sz="2400" dirty="0">
                <a:latin typeface="Times New Roman" pitchFamily="18" charset="0"/>
                <a:cs typeface="Times New Roman" pitchFamily="18" charset="0"/>
              </a:rPr>
              <a:t>differences in part complexity and associated pressing requirements, presses can </a:t>
            </a:r>
            <a:r>
              <a:rPr lang="en-IN" sz="2400" dirty="0" smtClean="0">
                <a:latin typeface="Times New Roman" pitchFamily="18" charset="0"/>
                <a:cs typeface="Times New Roman" pitchFamily="18" charset="0"/>
              </a:rPr>
              <a:t>be distinguished </a:t>
            </a:r>
            <a:r>
              <a:rPr lang="en-IN" sz="2400" dirty="0">
                <a:latin typeface="Times New Roman" pitchFamily="18" charset="0"/>
                <a:cs typeface="Times New Roman" pitchFamily="18" charset="0"/>
              </a:rPr>
              <a:t>as (1) pressing from one direction, referred to as single-action presses; or (</a:t>
            </a:r>
            <a:r>
              <a:rPr lang="en-IN" sz="2400" dirty="0" smtClean="0">
                <a:latin typeface="Times New Roman" pitchFamily="18" charset="0"/>
                <a:cs typeface="Times New Roman" pitchFamily="18" charset="0"/>
              </a:rPr>
              <a:t>2) pressing </a:t>
            </a:r>
            <a:r>
              <a:rPr lang="en-IN" sz="2400" dirty="0">
                <a:latin typeface="Times New Roman" pitchFamily="18" charset="0"/>
                <a:cs typeface="Times New Roman" pitchFamily="18" charset="0"/>
              </a:rPr>
              <a:t>from two directions, any of several types including opposed ram, </a:t>
            </a:r>
            <a:r>
              <a:rPr lang="en-IN" sz="2400" dirty="0" smtClean="0">
                <a:latin typeface="Times New Roman" pitchFamily="18" charset="0"/>
                <a:cs typeface="Times New Roman" pitchFamily="18" charset="0"/>
              </a:rPr>
              <a:t>double-action, and </a:t>
            </a:r>
            <a:r>
              <a:rPr lang="en-IN" sz="2400" dirty="0">
                <a:latin typeface="Times New Roman" pitchFamily="18" charset="0"/>
                <a:cs typeface="Times New Roman" pitchFamily="18" charset="0"/>
              </a:rPr>
              <a:t>multiple action. </a:t>
            </a:r>
            <a:endParaRPr lang="en-IN" sz="2400" dirty="0" smtClean="0">
              <a:latin typeface="Times New Roman" pitchFamily="18" charset="0"/>
              <a:cs typeface="Times New Roman" pitchFamily="18" charset="0"/>
            </a:endParaRPr>
          </a:p>
          <a:p>
            <a:pPr algn="just"/>
            <a:r>
              <a:rPr lang="en-IN" sz="2400" dirty="0" smtClean="0">
                <a:latin typeface="Times New Roman" pitchFamily="18" charset="0"/>
                <a:cs typeface="Times New Roman" pitchFamily="18" charset="0"/>
              </a:rPr>
              <a:t>Current </a:t>
            </a:r>
            <a:r>
              <a:rPr lang="en-IN" sz="2400" dirty="0">
                <a:latin typeface="Times New Roman" pitchFamily="18" charset="0"/>
                <a:cs typeface="Times New Roman" pitchFamily="18" charset="0"/>
              </a:rPr>
              <a:t>available press technology can provide up to 10 </a:t>
            </a:r>
            <a:r>
              <a:rPr lang="en-IN" sz="2400" dirty="0" smtClean="0">
                <a:latin typeface="Times New Roman" pitchFamily="18" charset="0"/>
                <a:cs typeface="Times New Roman" pitchFamily="18" charset="0"/>
              </a:rPr>
              <a:t>separate action </a:t>
            </a:r>
            <a:r>
              <a:rPr lang="en-IN" sz="2400" dirty="0">
                <a:latin typeface="Times New Roman" pitchFamily="18" charset="0"/>
                <a:cs typeface="Times New Roman" pitchFamily="18" charset="0"/>
              </a:rPr>
              <a:t>controls to produce parts of significant geometric complexity.</a:t>
            </a:r>
          </a:p>
        </p:txBody>
      </p:sp>
    </p:spTree>
    <p:extLst>
      <p:ext uri="{BB962C8B-B14F-4D97-AF65-F5344CB8AC3E}">
        <p14:creationId xmlns:p14="http://schemas.microsoft.com/office/powerpoint/2010/main" val="14448205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450</TotalTime>
  <Words>1017</Words>
  <Application>Microsoft Office PowerPoint</Application>
  <PresentationFormat>عرض على الشاشة (3:4)‏</PresentationFormat>
  <Paragraphs>40</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انقلاب</vt:lpstr>
      <vt:lpstr>Conventional pressing and sintering</vt:lpstr>
      <vt:lpstr>Figure (1): The conventional powder metallurgy production sequence: (1) blending, (2) compacting, and (3) sintering; (a) shows the condition of the particles, whereas (b) shows the operation and/ or workpart during the sequence.</vt:lpstr>
      <vt:lpstr>Blending and mixing of the powders</vt:lpstr>
      <vt:lpstr>Figure (2): Several blending and mixing devices: (a) rotating drum, (b) rotating double-cone, (c) screw mixer, and (d) blade mixer.</vt:lpstr>
      <vt:lpstr>عرض تقديمي في PowerPoint</vt:lpstr>
      <vt:lpstr>Compaction</vt:lpstr>
      <vt:lpstr>عرض تقديمي في PowerPoint</vt:lpstr>
      <vt:lpstr>عرض تقديمي في PowerPoint</vt:lpstr>
      <vt:lpstr>عرض تقديمي في PowerPoint</vt:lpstr>
      <vt:lpstr>عرض تقديمي في PowerPoint</vt:lpstr>
      <vt:lpstr> Figure (3): Pressing, the conventional method of compacting metal powders in PM: (1) filling the die cavity with powder, done by automatic feed in production, (2) initial, and (3) final positions of upper and lower punches during compaction, and(4) ejection of part.</vt:lpstr>
      <vt:lpstr>Figure (4): (a) Effect of applied pressure during compaction: (1) initial loose powders after filling, (2) repacking, and (3) deformation of particles; and (b) density of the powders as a function of pressure. The sequence here corresponds to steps 1, 2, and 3 in Figure (3).</vt:lpstr>
      <vt:lpstr>Figure (5): A 450-kN (50-ton) hydraulic press for compaction of powder metallurgy components. (Photo courtesy of Dorst America, Inc.)</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Conventional pressing and sintering</dc:title>
  <dc:creator>eng sona</dc:creator>
  <cp:lastModifiedBy>DR.Ahmed Saker 2O11</cp:lastModifiedBy>
  <cp:revision>24</cp:revision>
  <dcterms:created xsi:type="dcterms:W3CDTF">2006-08-16T00:00:00Z</dcterms:created>
  <dcterms:modified xsi:type="dcterms:W3CDTF">2020-04-19T20:07:04Z</dcterms:modified>
</cp:coreProperties>
</file>